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431" r:id="rId3"/>
    <p:sldId id="287" r:id="rId4"/>
    <p:sldId id="257" r:id="rId5"/>
    <p:sldId id="424" r:id="rId6"/>
    <p:sldId id="432" r:id="rId7"/>
    <p:sldId id="433" r:id="rId8"/>
    <p:sldId id="449" r:id="rId9"/>
    <p:sldId id="275" r:id="rId10"/>
    <p:sldId id="309" r:id="rId11"/>
    <p:sldId id="419" r:id="rId12"/>
    <p:sldId id="412" r:id="rId13"/>
    <p:sldId id="423" r:id="rId14"/>
    <p:sldId id="355" r:id="rId15"/>
    <p:sldId id="411" r:id="rId16"/>
    <p:sldId id="444" r:id="rId17"/>
    <p:sldId id="434" r:id="rId18"/>
    <p:sldId id="435" r:id="rId19"/>
    <p:sldId id="413" r:id="rId20"/>
    <p:sldId id="472" r:id="rId21"/>
    <p:sldId id="445" r:id="rId22"/>
    <p:sldId id="446" r:id="rId23"/>
    <p:sldId id="447" r:id="rId24"/>
    <p:sldId id="471" r:id="rId25"/>
    <p:sldId id="470" r:id="rId26"/>
    <p:sldId id="452" r:id="rId27"/>
    <p:sldId id="450" r:id="rId28"/>
    <p:sldId id="425" r:id="rId29"/>
    <p:sldId id="464" r:id="rId30"/>
    <p:sldId id="454" r:id="rId31"/>
    <p:sldId id="455" r:id="rId32"/>
    <p:sldId id="457" r:id="rId33"/>
    <p:sldId id="448" r:id="rId34"/>
    <p:sldId id="453" r:id="rId35"/>
    <p:sldId id="430" r:id="rId36"/>
    <p:sldId id="437" r:id="rId37"/>
    <p:sldId id="305" r:id="rId38"/>
    <p:sldId id="436" r:id="rId39"/>
    <p:sldId id="428" r:id="rId40"/>
    <p:sldId id="458" r:id="rId41"/>
    <p:sldId id="439" r:id="rId42"/>
    <p:sldId id="463" r:id="rId43"/>
    <p:sldId id="469" r:id="rId44"/>
    <p:sldId id="466" r:id="rId45"/>
    <p:sldId id="420" r:id="rId46"/>
    <p:sldId id="364" r:id="rId47"/>
    <p:sldId id="422" r:id="rId48"/>
    <p:sldId id="421" r:id="rId49"/>
    <p:sldId id="429" r:id="rId50"/>
    <p:sldId id="417" r:id="rId51"/>
    <p:sldId id="396" r:id="rId52"/>
    <p:sldId id="398" r:id="rId53"/>
    <p:sldId id="443" r:id="rId54"/>
    <p:sldId id="353" r:id="rId55"/>
    <p:sldId id="440" r:id="rId56"/>
    <p:sldId id="465" r:id="rId57"/>
    <p:sldId id="362" r:id="rId58"/>
    <p:sldId id="441" r:id="rId59"/>
    <p:sldId id="462" r:id="rId60"/>
    <p:sldId id="461" r:id="rId61"/>
    <p:sldId id="460" r:id="rId62"/>
    <p:sldId id="302" r:id="rId63"/>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64" userDrawn="1">
          <p15:clr>
            <a:srgbClr val="A4A3A4"/>
          </p15:clr>
        </p15:guide>
        <p15:guide id="3" orient="horz" pos="18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0392" autoAdjust="0"/>
  </p:normalViewPr>
  <p:slideViewPr>
    <p:cSldViewPr snapToGrid="0">
      <p:cViewPr varScale="1">
        <p:scale>
          <a:sx n="64" d="100"/>
          <a:sy n="64" d="100"/>
        </p:scale>
        <p:origin x="1186" y="43"/>
      </p:cViewPr>
      <p:guideLst>
        <p:guide pos="864"/>
        <p:guide orient="horz" pos="1848"/>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15.12.2024</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15.12.2024</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63134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3718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412525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291741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0970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606782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71888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22541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27C2C-30B9-D768-A6AC-256B1BDF4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EC7AE-B5BD-77BE-E4C3-2C0C39FFFB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AF352-C416-255F-BFC0-254FBE3EA916}"/>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96189A71-F1C8-5DAD-FD31-7122989862E1}"/>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9478CD04-8677-BA7F-9C5F-38F4D2CA4882}"/>
              </a:ext>
            </a:extLst>
          </p:cNvPr>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2231575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1740520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753127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4223148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3587627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65BC2-7BD9-ABC7-0E02-70FF2AE759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95FFA-D4D4-46E8-DC5E-826B9F2D2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92FBA9-97AE-E1AD-4798-9377B2D50D58}"/>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37B3BF83-B4C2-9D60-C8B8-4A8488AADF34}"/>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9316F464-5625-10F8-C438-B930599507D2}"/>
              </a:ext>
            </a:extLst>
          </p:cNvPr>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49333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FEA78-3E64-0AB1-5411-3A0BA792C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7E952-FD98-D6C2-C4BC-0575F505C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BF662-85E3-A0A5-11F4-9027805AFF6E}"/>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C984E6B5-6B8E-EBD7-ADF7-447548B522D4}"/>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54C3F926-990D-99E3-2006-3427C2C56D83}"/>
              </a:ext>
            </a:extLst>
          </p:cNvPr>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405033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303066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480295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a:t>- </a:t>
            </a:r>
            <a:r>
              <a:rPr lang="en-US"/>
              <a:t>But it is not as simple.</a:t>
            </a:r>
          </a:p>
          <a:p>
            <a:r>
              <a:rPr lang="cs-CZ"/>
              <a:t>- </a:t>
            </a:r>
            <a:r>
              <a:rPr lang="en-US"/>
              <a:t>There have been studies looking at thousands of time series from local communities. Surprisingly, </a:t>
            </a:r>
            <a:r>
              <a:rPr lang="en-US" b="1"/>
              <a:t>on average</a:t>
            </a:r>
            <a:r>
              <a:rPr lang="en-US"/>
              <a:t>, we see no net change of species richness.</a:t>
            </a:r>
          </a:p>
          <a:p>
            <a:r>
              <a:rPr lang="cs-CZ"/>
              <a:t>- </a:t>
            </a:r>
            <a:r>
              <a:rPr lang="en-US"/>
              <a:t>So we have global extinctions, but no decline of local biodiversity?</a:t>
            </a:r>
          </a:p>
          <a:p>
            <a:r>
              <a:rPr lang="cs-CZ"/>
              <a:t>- </a:t>
            </a:r>
            <a:r>
              <a:rPr lang="cs-CZ" b="1"/>
              <a:t>How is that possible</a:t>
            </a:r>
            <a:r>
              <a:rPr lang="en-US" b="1"/>
              <a:t>?</a:t>
            </a:r>
          </a:p>
          <a:p>
            <a:pPr marL="171450" indent="-171450">
              <a:buFontTx/>
              <a:buChar char="-"/>
            </a:pPr>
            <a:r>
              <a:rPr lang="en-US"/>
              <a:t>First, there are sampling issues and a lack of local data in most regions, which can cause the mismatch between local and global</a:t>
            </a:r>
          </a:p>
          <a:p>
            <a:pPr marL="171450" indent="-171450">
              <a:buFontTx/>
              <a:buChar char="-"/>
            </a:pPr>
            <a:r>
              <a:rPr lang="en-US"/>
              <a:t>Second, different studies use different metrics. For example, decline of species richness is not the same as extinction</a:t>
            </a:r>
          </a:p>
          <a:p>
            <a:endParaRPr lang="en-US"/>
          </a:p>
          <a:p>
            <a:endParaRPr lang="en-US"/>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32863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639684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440019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3486638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1476217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3744929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149286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1309220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3365236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4513620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39631920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3785996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562461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148017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1133671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1538010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3104076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44</a:t>
            </a:fld>
            <a:endParaRPr lang="cs-CZ"/>
          </a:p>
        </p:txBody>
      </p:sp>
    </p:spTree>
    <p:extLst>
      <p:ext uri="{BB962C8B-B14F-4D97-AF65-F5344CB8AC3E}">
        <p14:creationId xmlns:p14="http://schemas.microsoft.com/office/powerpoint/2010/main" val="41790206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45</a:t>
            </a:fld>
            <a:endParaRPr lang="cs-CZ"/>
          </a:p>
        </p:txBody>
      </p:sp>
    </p:spTree>
    <p:extLst>
      <p:ext uri="{BB962C8B-B14F-4D97-AF65-F5344CB8AC3E}">
        <p14:creationId xmlns:p14="http://schemas.microsoft.com/office/powerpoint/2010/main" val="1256759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46</a:t>
            </a:fld>
            <a:endParaRPr lang="cs-CZ"/>
          </a:p>
        </p:txBody>
      </p:sp>
    </p:spTree>
    <p:extLst>
      <p:ext uri="{BB962C8B-B14F-4D97-AF65-F5344CB8AC3E}">
        <p14:creationId xmlns:p14="http://schemas.microsoft.com/office/powerpoint/2010/main" val="2924612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47</a:t>
            </a:fld>
            <a:endParaRPr lang="cs-CZ"/>
          </a:p>
        </p:txBody>
      </p:sp>
    </p:spTree>
    <p:extLst>
      <p:ext uri="{BB962C8B-B14F-4D97-AF65-F5344CB8AC3E}">
        <p14:creationId xmlns:p14="http://schemas.microsoft.com/office/powerpoint/2010/main" val="3639954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48</a:t>
            </a:fld>
            <a:endParaRPr lang="cs-CZ"/>
          </a:p>
        </p:txBody>
      </p:sp>
    </p:spTree>
    <p:extLst>
      <p:ext uri="{BB962C8B-B14F-4D97-AF65-F5344CB8AC3E}">
        <p14:creationId xmlns:p14="http://schemas.microsoft.com/office/powerpoint/2010/main" val="9672986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49</a:t>
            </a:fld>
            <a:endParaRPr lang="cs-CZ"/>
          </a:p>
        </p:txBody>
      </p:sp>
    </p:spTree>
    <p:extLst>
      <p:ext uri="{BB962C8B-B14F-4D97-AF65-F5344CB8AC3E}">
        <p14:creationId xmlns:p14="http://schemas.microsoft.com/office/powerpoint/2010/main" val="2204275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50</a:t>
            </a:fld>
            <a:endParaRPr lang="cs-CZ"/>
          </a:p>
        </p:txBody>
      </p:sp>
    </p:spTree>
    <p:extLst>
      <p:ext uri="{BB962C8B-B14F-4D97-AF65-F5344CB8AC3E}">
        <p14:creationId xmlns:p14="http://schemas.microsoft.com/office/powerpoint/2010/main" val="21910889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51</a:t>
            </a:fld>
            <a:endParaRPr lang="cs-CZ"/>
          </a:p>
        </p:txBody>
      </p:sp>
    </p:spTree>
    <p:extLst>
      <p:ext uri="{BB962C8B-B14F-4D97-AF65-F5344CB8AC3E}">
        <p14:creationId xmlns:p14="http://schemas.microsoft.com/office/powerpoint/2010/main" val="734372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52</a:t>
            </a:fld>
            <a:endParaRPr lang="cs-CZ"/>
          </a:p>
        </p:txBody>
      </p:sp>
    </p:spTree>
    <p:extLst>
      <p:ext uri="{BB962C8B-B14F-4D97-AF65-F5344CB8AC3E}">
        <p14:creationId xmlns:p14="http://schemas.microsoft.com/office/powerpoint/2010/main" val="3882950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460576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53</a:t>
            </a:fld>
            <a:endParaRPr lang="cs-CZ"/>
          </a:p>
        </p:txBody>
      </p:sp>
    </p:spTree>
    <p:extLst>
      <p:ext uri="{BB962C8B-B14F-4D97-AF65-F5344CB8AC3E}">
        <p14:creationId xmlns:p14="http://schemas.microsoft.com/office/powerpoint/2010/main" val="227009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54</a:t>
            </a:fld>
            <a:endParaRPr lang="cs-CZ"/>
          </a:p>
        </p:txBody>
      </p:sp>
    </p:spTree>
    <p:extLst>
      <p:ext uri="{BB962C8B-B14F-4D97-AF65-F5344CB8AC3E}">
        <p14:creationId xmlns:p14="http://schemas.microsoft.com/office/powerpoint/2010/main" val="51184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55</a:t>
            </a:fld>
            <a:endParaRPr lang="cs-CZ"/>
          </a:p>
        </p:txBody>
      </p:sp>
    </p:spTree>
    <p:extLst>
      <p:ext uri="{BB962C8B-B14F-4D97-AF65-F5344CB8AC3E}">
        <p14:creationId xmlns:p14="http://schemas.microsoft.com/office/powerpoint/2010/main" val="25066919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56</a:t>
            </a:fld>
            <a:endParaRPr lang="cs-CZ"/>
          </a:p>
        </p:txBody>
      </p:sp>
    </p:spTree>
    <p:extLst>
      <p:ext uri="{BB962C8B-B14F-4D97-AF65-F5344CB8AC3E}">
        <p14:creationId xmlns:p14="http://schemas.microsoft.com/office/powerpoint/2010/main" val="25112720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57</a:t>
            </a:fld>
            <a:endParaRPr lang="cs-CZ"/>
          </a:p>
        </p:txBody>
      </p:sp>
    </p:spTree>
    <p:extLst>
      <p:ext uri="{BB962C8B-B14F-4D97-AF65-F5344CB8AC3E}">
        <p14:creationId xmlns:p14="http://schemas.microsoft.com/office/powerpoint/2010/main" val="7822174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58</a:t>
            </a:fld>
            <a:endParaRPr lang="cs-CZ"/>
          </a:p>
        </p:txBody>
      </p:sp>
    </p:spTree>
    <p:extLst>
      <p:ext uri="{BB962C8B-B14F-4D97-AF65-F5344CB8AC3E}">
        <p14:creationId xmlns:p14="http://schemas.microsoft.com/office/powerpoint/2010/main" val="40324847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59</a:t>
            </a:fld>
            <a:endParaRPr lang="cs-CZ"/>
          </a:p>
        </p:txBody>
      </p:sp>
    </p:spTree>
    <p:extLst>
      <p:ext uri="{BB962C8B-B14F-4D97-AF65-F5344CB8AC3E}">
        <p14:creationId xmlns:p14="http://schemas.microsoft.com/office/powerpoint/2010/main" val="42373632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60</a:t>
            </a:fld>
            <a:endParaRPr lang="cs-CZ"/>
          </a:p>
        </p:txBody>
      </p:sp>
    </p:spTree>
    <p:extLst>
      <p:ext uri="{BB962C8B-B14F-4D97-AF65-F5344CB8AC3E}">
        <p14:creationId xmlns:p14="http://schemas.microsoft.com/office/powerpoint/2010/main" val="3940856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61</a:t>
            </a:fld>
            <a:endParaRPr lang="cs-CZ"/>
          </a:p>
        </p:txBody>
      </p:sp>
    </p:spTree>
    <p:extLst>
      <p:ext uri="{BB962C8B-B14F-4D97-AF65-F5344CB8AC3E}">
        <p14:creationId xmlns:p14="http://schemas.microsoft.com/office/powerpoint/2010/main" val="7432647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62</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3019917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324999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5281/zenodo.383167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ipcc.ch/" TargetMode="External"/><Relationship Id="rId5" Type="http://schemas.openxmlformats.org/officeDocument/2006/relationships/image" Target="../media/image15.emf"/><Relationship Id="rId4" Type="http://schemas.openxmlformats.org/officeDocument/2006/relationships/hyperlink" Target="https://doi.org/10.5281/zenodo.355357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livingplanet.panda.or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emf"/></Relationships>
</file>

<file path=ppt/slides/_rels/slide4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5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Temporal change of biodiversity in </a:t>
            </a:r>
            <a:r>
              <a:rPr lang="en-US" sz="2800" b="1"/>
              <a:t>the Anthropocene</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5" y="1881866"/>
            <a:ext cx="10515600" cy="2852737"/>
          </a:xfrm>
        </p:spPr>
        <p:txBody>
          <a:bodyPr/>
          <a:lstStyle/>
          <a:p>
            <a:r>
              <a:rPr lang="en-US" dirty="0">
                <a:solidFill>
                  <a:schemeClr val="bg1">
                    <a:lumMod val="85000"/>
                  </a:schemeClr>
                </a:solidFill>
              </a:rPr>
              <a:t>Main review reports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is biodiversity coping with all the environmental change? </a:t>
            </a:r>
          </a:p>
          <a:p>
            <a:r>
              <a:rPr lang="en-US" dirty="0"/>
              <a:t>What are its actual measured temporal trends?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10</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err="1"/>
              <a:t>Millenium</a:t>
            </a:r>
            <a:r>
              <a:rPr lang="en-US" dirty="0"/>
              <a:t> Ecosystem Assessment (2001-2005)</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15B6B14D-2492-288C-A63C-D767009212F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1100137"/>
            <a:ext cx="7168046" cy="4757738"/>
          </a:xfrm>
          <a:prstGeom prst="rect">
            <a:avLst/>
          </a:prstGeom>
        </p:spPr>
      </p:pic>
    </p:spTree>
    <p:extLst>
      <p:ext uri="{BB962C8B-B14F-4D97-AF65-F5344CB8AC3E}">
        <p14:creationId xmlns:p14="http://schemas.microsoft.com/office/powerpoint/2010/main" val="101031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Global </a:t>
            </a:r>
            <a:r>
              <a:rPr lang="en-US" b="1" dirty="0">
                <a:solidFill>
                  <a:schemeClr val="tx1"/>
                </a:solidFill>
              </a:rPr>
              <a:t>IPBES</a:t>
            </a:r>
            <a:r>
              <a:rPr lang="en-US" dirty="0">
                <a:solidFill>
                  <a:schemeClr val="tx1"/>
                </a:solidFill>
              </a:rPr>
              <a:t> assessment (2010-present)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4747618"/>
            <a:ext cx="11106784" cy="1752872"/>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dirty="0">
                <a:effectLst/>
                <a:latin typeface="Roboto" panose="02000000000000000000" pitchFamily="2" charset="0"/>
              </a:rPr>
              <a:t>IPBES (2019): Global assessment report on biodiversity and ecosystem services of the </a:t>
            </a:r>
            <a:r>
              <a:rPr lang="en-US" sz="1200" b="1" i="0" dirty="0">
                <a:effectLst/>
                <a:latin typeface="Roboto" panose="02000000000000000000" pitchFamily="2" charset="0"/>
              </a:rPr>
              <a:t>Intergovernmental Science-Policy Platform on Biodiversity and Ecosystem Services</a:t>
            </a:r>
            <a:r>
              <a:rPr lang="en-US" sz="1200" b="0" i="0" dirty="0">
                <a:effectLst/>
                <a:latin typeface="Roboto" panose="02000000000000000000" pitchFamily="2" charset="0"/>
              </a:rPr>
              <a:t>. E. S. </a:t>
            </a:r>
            <a:r>
              <a:rPr lang="en-US" sz="1200" b="0" i="0" dirty="0" err="1">
                <a:effectLst/>
                <a:latin typeface="Roboto" panose="02000000000000000000" pitchFamily="2" charset="0"/>
              </a:rPr>
              <a:t>Brondizio</a:t>
            </a:r>
            <a:r>
              <a:rPr lang="en-US" sz="1200" b="0" i="0" dirty="0">
                <a:effectLst/>
                <a:latin typeface="Roboto" panose="02000000000000000000" pitchFamily="2" charset="0"/>
              </a:rPr>
              <a:t>, J. Settele, S. Díaz, and H. T. Ngo (editors). IPBES secretariat, Bonn, Germany. </a:t>
            </a:r>
            <a:r>
              <a:rPr lang="en-US" sz="1200" b="1" u="sng" dirty="0">
                <a:effectLst/>
                <a:latin typeface="Roboto" panose="02000000000000000000" pitchFamily="2" charset="0"/>
              </a:rPr>
              <a:t>1148 pages</a:t>
            </a:r>
            <a:r>
              <a:rPr lang="en-US" sz="1200" b="0" i="0" dirty="0">
                <a:effectLst/>
                <a:latin typeface="Roboto" panose="02000000000000000000" pitchFamily="2" charset="0"/>
              </a:rPr>
              <a:t>. </a:t>
            </a:r>
            <a:r>
              <a:rPr lang="en-US" sz="1200" b="0" i="0" u="none" strike="noStrike" dirty="0">
                <a:solidFill>
                  <a:srgbClr val="009390"/>
                </a:solidFill>
                <a:effectLst/>
                <a:latin typeface="Roboto" panose="02000000000000000000" pitchFamily="2" charset="0"/>
                <a:hlinkClick r:id="rId3"/>
              </a:rPr>
              <a:t>https://doi.org/10.5281/zenodo.3831673</a:t>
            </a:r>
            <a:endParaRPr lang="en-US" sz="1200" b="0" i="0" u="none" strike="noStrike" dirty="0">
              <a:solidFill>
                <a:srgbClr val="009390"/>
              </a:solidFill>
              <a:effectLst/>
              <a:latin typeface="Roboto" panose="02000000000000000000" pitchFamily="2" charset="0"/>
            </a:endParaRPr>
          </a:p>
          <a:p>
            <a:pPr marL="0" marR="0" lvl="0" indent="0" rtl="0" hangingPunct="0">
              <a:lnSpc>
                <a:spcPct val="100000"/>
              </a:lnSpc>
              <a:spcBef>
                <a:spcPts val="0"/>
              </a:spcBef>
              <a:spcAft>
                <a:spcPts val="0"/>
              </a:spcAft>
              <a:buNone/>
              <a:tabLst/>
              <a:defRPr sz="1600"/>
            </a:pPr>
            <a:endParaRPr lang="en-US" sz="1200" kern="1200" cap="none" dirty="0">
              <a:ln>
                <a:noFill/>
              </a:ln>
              <a:solidFill>
                <a:srgbClr val="009390"/>
              </a:solidFill>
              <a:latin typeface="Roboto" panose="02000000000000000000" pitchFamily="2"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200" i="0" dirty="0">
                <a:effectLst/>
                <a:latin typeface="Roboto" panose="02000000000000000000" pitchFamily="2" charset="0"/>
              </a:rPr>
              <a:t>IPBES (2019): Summary for policymakers of the global assessment report on biodiversity and ecosystem services of the Intergovernmental Science-Policy Platform on Biodiversity and Ecosystem Services. S. Díaz, J. Settele, E. S. </a:t>
            </a:r>
            <a:r>
              <a:rPr lang="en-US" sz="1200" i="0" dirty="0" err="1">
                <a:effectLst/>
                <a:latin typeface="Roboto" panose="02000000000000000000" pitchFamily="2" charset="0"/>
              </a:rPr>
              <a:t>Brondízio</a:t>
            </a:r>
            <a:r>
              <a:rPr lang="en-US" sz="1200" i="0" dirty="0">
                <a:effectLst/>
                <a:latin typeface="Roboto" panose="02000000000000000000" pitchFamily="2" charset="0"/>
              </a:rPr>
              <a:t>, H. T. Ngo, M. </a:t>
            </a:r>
            <a:r>
              <a:rPr lang="en-US" sz="1200" i="0" dirty="0" err="1">
                <a:effectLst/>
                <a:latin typeface="Roboto" panose="02000000000000000000" pitchFamily="2" charset="0"/>
              </a:rPr>
              <a:t>Guèze</a:t>
            </a:r>
            <a:r>
              <a:rPr lang="en-US" sz="1200" i="0" dirty="0">
                <a:effectLst/>
                <a:latin typeface="Roboto" panose="02000000000000000000" pitchFamily="2" charset="0"/>
              </a:rPr>
              <a:t>, J. </a:t>
            </a:r>
            <a:r>
              <a:rPr lang="en-US" sz="1200" i="0" dirty="0" err="1">
                <a:effectLst/>
                <a:latin typeface="Roboto" panose="02000000000000000000" pitchFamily="2" charset="0"/>
              </a:rPr>
              <a:t>Agard</a:t>
            </a:r>
            <a:r>
              <a:rPr lang="en-US" sz="1200" i="0" dirty="0">
                <a:effectLst/>
                <a:latin typeface="Roboto" panose="02000000000000000000" pitchFamily="2" charset="0"/>
              </a:rPr>
              <a:t>, A. </a:t>
            </a:r>
            <a:r>
              <a:rPr lang="en-US" sz="1200" i="0" dirty="0" err="1">
                <a:effectLst/>
                <a:latin typeface="Roboto" panose="02000000000000000000" pitchFamily="2" charset="0"/>
              </a:rPr>
              <a:t>Arneth</a:t>
            </a:r>
            <a:r>
              <a:rPr lang="en-US" sz="1200" i="0" dirty="0">
                <a:effectLst/>
                <a:latin typeface="Roboto" panose="02000000000000000000" pitchFamily="2" charset="0"/>
              </a:rPr>
              <a:t>, P. </a:t>
            </a:r>
            <a:r>
              <a:rPr lang="en-US" sz="1200" i="0" dirty="0" err="1">
                <a:effectLst/>
                <a:latin typeface="Roboto" panose="02000000000000000000" pitchFamily="2" charset="0"/>
              </a:rPr>
              <a:t>Balvanera</a:t>
            </a:r>
            <a:r>
              <a:rPr lang="en-US" sz="1200" i="0" dirty="0">
                <a:effectLst/>
                <a:latin typeface="Roboto" panose="02000000000000000000" pitchFamily="2" charset="0"/>
              </a:rPr>
              <a:t>, K. A. </a:t>
            </a:r>
            <a:r>
              <a:rPr lang="en-US" sz="1200" i="0" dirty="0" err="1">
                <a:effectLst/>
                <a:latin typeface="Roboto" panose="02000000000000000000" pitchFamily="2" charset="0"/>
              </a:rPr>
              <a:t>Brauman</a:t>
            </a:r>
            <a:r>
              <a:rPr lang="en-US" sz="1200" i="0" dirty="0">
                <a:effectLst/>
                <a:latin typeface="Roboto" panose="02000000000000000000" pitchFamily="2" charset="0"/>
              </a:rPr>
              <a:t>, S. H. M. Butchart, K. M. A. Chan, L. A. Garibaldi, K. </a:t>
            </a:r>
            <a:r>
              <a:rPr lang="en-US" sz="1200" i="0" dirty="0" err="1">
                <a:effectLst/>
                <a:latin typeface="Roboto" panose="02000000000000000000" pitchFamily="2" charset="0"/>
              </a:rPr>
              <a:t>Ichii</a:t>
            </a:r>
            <a:r>
              <a:rPr lang="en-US" sz="1200" i="0" dirty="0">
                <a:effectLst/>
                <a:latin typeface="Roboto" panose="02000000000000000000" pitchFamily="2" charset="0"/>
              </a:rPr>
              <a:t>, J. Liu, S. M. Subramanian, G. F. Midgley, P. </a:t>
            </a:r>
            <a:r>
              <a:rPr lang="en-US" sz="1200" i="0" dirty="0" err="1">
                <a:effectLst/>
                <a:latin typeface="Roboto" panose="02000000000000000000" pitchFamily="2" charset="0"/>
              </a:rPr>
              <a:t>Miloslavich</a:t>
            </a:r>
            <a:r>
              <a:rPr lang="en-US" sz="1200" i="0" dirty="0">
                <a:effectLst/>
                <a:latin typeface="Roboto" panose="02000000000000000000" pitchFamily="2" charset="0"/>
              </a:rPr>
              <a:t>, Z. </a:t>
            </a:r>
            <a:r>
              <a:rPr lang="en-US" sz="1200" i="0" dirty="0" err="1">
                <a:effectLst/>
                <a:latin typeface="Roboto" panose="02000000000000000000" pitchFamily="2" charset="0"/>
              </a:rPr>
              <a:t>Molnár</a:t>
            </a:r>
            <a:r>
              <a:rPr lang="en-US" sz="1200" i="0" dirty="0">
                <a:effectLst/>
                <a:latin typeface="Roboto" panose="02000000000000000000" pitchFamily="2" charset="0"/>
              </a:rPr>
              <a:t>, D. </a:t>
            </a:r>
            <a:r>
              <a:rPr lang="en-US" sz="1200" i="0" dirty="0" err="1">
                <a:effectLst/>
                <a:latin typeface="Roboto" panose="02000000000000000000" pitchFamily="2" charset="0"/>
              </a:rPr>
              <a:t>Obura</a:t>
            </a:r>
            <a:r>
              <a:rPr lang="en-US" sz="1200" i="0" dirty="0">
                <a:effectLst/>
                <a:latin typeface="Roboto" panose="02000000000000000000" pitchFamily="2" charset="0"/>
              </a:rPr>
              <a:t>, A. Pfaff, S. </a:t>
            </a:r>
            <a:r>
              <a:rPr lang="en-US" sz="1200" i="0" dirty="0" err="1">
                <a:effectLst/>
                <a:latin typeface="Roboto" panose="02000000000000000000" pitchFamily="2" charset="0"/>
              </a:rPr>
              <a:t>Polasky</a:t>
            </a:r>
            <a:r>
              <a:rPr lang="en-US" sz="1200" i="0" dirty="0">
                <a:effectLst/>
                <a:latin typeface="Roboto" panose="02000000000000000000" pitchFamily="2" charset="0"/>
              </a:rPr>
              <a:t>, A. Purvis, J. Razzaque, B. </a:t>
            </a:r>
            <a:r>
              <a:rPr lang="en-US" sz="1200" i="0" dirty="0" err="1">
                <a:effectLst/>
                <a:latin typeface="Roboto" panose="02000000000000000000" pitchFamily="2" charset="0"/>
              </a:rPr>
              <a:t>Reyers</a:t>
            </a:r>
            <a:r>
              <a:rPr lang="en-US" sz="1200" i="0" dirty="0">
                <a:effectLst/>
                <a:latin typeface="Roboto" panose="02000000000000000000" pitchFamily="2" charset="0"/>
              </a:rPr>
              <a:t>, R. Roy Chowdhury, Y. J. Shin, I. J. </a:t>
            </a:r>
            <a:r>
              <a:rPr lang="en-US" sz="1200" i="0" dirty="0" err="1">
                <a:effectLst/>
                <a:latin typeface="Roboto" panose="02000000000000000000" pitchFamily="2" charset="0"/>
              </a:rPr>
              <a:t>Visseren-Hamakers</a:t>
            </a:r>
            <a:r>
              <a:rPr lang="en-US" sz="1200" i="0" dirty="0">
                <a:effectLst/>
                <a:latin typeface="Roboto" panose="02000000000000000000" pitchFamily="2" charset="0"/>
              </a:rPr>
              <a:t>, K. J. Willis, and C. N. Zayas (eds.). IPBES secretariat, Bonn, Germany. </a:t>
            </a:r>
            <a:r>
              <a:rPr lang="en-US" sz="1200" b="1" i="0" u="sng" dirty="0">
                <a:effectLst/>
                <a:latin typeface="Roboto" panose="02000000000000000000" pitchFamily="2" charset="0"/>
              </a:rPr>
              <a:t>56 pages</a:t>
            </a:r>
            <a:r>
              <a:rPr lang="en-US" sz="1200" i="0" dirty="0">
                <a:effectLst/>
                <a:latin typeface="Roboto" panose="02000000000000000000" pitchFamily="2" charset="0"/>
              </a:rPr>
              <a:t>.</a:t>
            </a:r>
            <a:r>
              <a:rPr lang="en-US" sz="1200" b="0" i="0" dirty="0">
                <a:effectLst/>
                <a:latin typeface="Roboto" panose="02000000000000000000" pitchFamily="2" charset="0"/>
              </a:rPr>
              <a:t> </a:t>
            </a:r>
            <a:r>
              <a:rPr lang="en-US" sz="1200" b="0" i="0" u="none" strike="noStrike" dirty="0">
                <a:solidFill>
                  <a:srgbClr val="009390"/>
                </a:solidFill>
                <a:effectLst/>
                <a:latin typeface="Roboto" panose="02000000000000000000" pitchFamily="2" charset="0"/>
                <a:hlinkClick r:id="rId4"/>
              </a:rPr>
              <a:t>https://doi.org/10.5281/zenodo.3553579</a:t>
            </a:r>
            <a:endParaRPr lang="en-US" sz="12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466189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73A12205-DD73-02E9-AF74-D4B42AA86AE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71600" y="911666"/>
            <a:ext cx="3724250" cy="3605321"/>
          </a:xfrm>
          <a:prstGeom prst="rect">
            <a:avLst/>
          </a:prstGeom>
        </p:spPr>
      </p:pic>
      <p:sp>
        <p:nvSpPr>
          <p:cNvPr id="26" name="TextBox 25">
            <a:extLst>
              <a:ext uri="{FF2B5EF4-FFF2-40B4-BE49-F238E27FC236}">
                <a16:creationId xmlns:a16="http://schemas.microsoft.com/office/drawing/2014/main" id="{78838A5E-1B35-03BA-32A6-08089D6ADF4C}"/>
              </a:ext>
            </a:extLst>
          </p:cNvPr>
          <p:cNvSpPr txBox="1"/>
          <p:nvPr/>
        </p:nvSpPr>
        <p:spPr>
          <a:xfrm>
            <a:off x="5658220" y="1233219"/>
            <a:ext cx="6122253" cy="2369880"/>
          </a:xfrm>
          <a:prstGeom prst="rect">
            <a:avLst/>
          </a:prstGeom>
          <a:noFill/>
        </p:spPr>
        <p:txBody>
          <a:bodyPr wrap="none" rtlCol="0">
            <a:spAutoFit/>
          </a:bodyPr>
          <a:lstStyle/>
          <a:p>
            <a:pPr>
              <a:spcAft>
                <a:spcPts val="1200"/>
              </a:spcAft>
            </a:pPr>
            <a:r>
              <a:rPr lang="en-US" dirty="0"/>
              <a:t>Inspired by </a:t>
            </a:r>
            <a:r>
              <a:rPr lang="en-US" b="1" dirty="0"/>
              <a:t>IPCC</a:t>
            </a:r>
            <a:r>
              <a:rPr lang="en-US" dirty="0"/>
              <a:t> (</a:t>
            </a:r>
            <a:r>
              <a:rPr lang="en-US" dirty="0">
                <a:hlinkClick r:id="rId6"/>
              </a:rPr>
              <a:t>https://www.ipcc.ch/</a:t>
            </a:r>
            <a:r>
              <a:rPr lang="en-US" dirty="0"/>
              <a:t>)</a:t>
            </a:r>
          </a:p>
          <a:p>
            <a:pPr>
              <a:spcAft>
                <a:spcPts val="1200"/>
              </a:spcAft>
            </a:pPr>
            <a:r>
              <a:rPr lang="en-US" dirty="0"/>
              <a:t>2010 - Initial impulse by United Nations General Assembly</a:t>
            </a:r>
          </a:p>
          <a:p>
            <a:pPr>
              <a:spcAft>
                <a:spcPts val="1200"/>
              </a:spcAft>
            </a:pPr>
            <a:r>
              <a:rPr lang="en-US" dirty="0"/>
              <a:t>2013 – first plenary initiated</a:t>
            </a:r>
          </a:p>
          <a:p>
            <a:pPr>
              <a:spcAft>
                <a:spcPts val="1200"/>
              </a:spcAft>
            </a:pPr>
            <a:r>
              <a:rPr lang="en-US" dirty="0"/>
              <a:t>2019, 2020, 2021 – the IBPES assessment report</a:t>
            </a:r>
          </a:p>
          <a:p>
            <a:endParaRPr lang="en-US" dirty="0"/>
          </a:p>
          <a:p>
            <a:endParaRPr lang="en-US" dirty="0"/>
          </a:p>
        </p:txBody>
      </p:sp>
    </p:spTree>
    <p:extLst>
      <p:ext uri="{BB962C8B-B14F-4D97-AF65-F5344CB8AC3E}">
        <p14:creationId xmlns:p14="http://schemas.microsoft.com/office/powerpoint/2010/main" val="353311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E</a:t>
            </a:r>
            <a:r>
              <a:rPr lang="en-US" dirty="0">
                <a:solidFill>
                  <a:schemeClr val="tx1"/>
                </a:solidFill>
              </a:rPr>
              <a:t>xample graphics from IPBES report: Global species loss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69611"/>
            <a:ext cx="3823867" cy="584775"/>
          </a:xfrm>
          <a:prstGeom prst="rect">
            <a:avLst/>
          </a:prstGeom>
          <a:noFill/>
        </p:spPr>
        <p:txBody>
          <a:bodyPr wrap="none" rtlCol="0">
            <a:spAutoFit/>
          </a:bodyPr>
          <a:lstStyle/>
          <a:p>
            <a:r>
              <a:rPr lang="en-US" sz="1600" dirty="0"/>
              <a:t>IPBES (2019)</a:t>
            </a:r>
          </a:p>
          <a:p>
            <a:r>
              <a:rPr lang="en-US" sz="1600" dirty="0"/>
              <a:t>Ceballos et a. (2015) </a:t>
            </a:r>
            <a:r>
              <a:rPr lang="en-US" sz="1600" i="1" dirty="0"/>
              <a:t>Science Advances</a:t>
            </a:r>
          </a:p>
        </p:txBody>
      </p:sp>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99D4A8-85A4-9457-7295-A9B188CAAC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7029" y="790113"/>
            <a:ext cx="5520921" cy="5545402"/>
          </a:xfrm>
          <a:prstGeom prst="rect">
            <a:avLst/>
          </a:prstGeom>
        </p:spPr>
      </p:pic>
    </p:spTree>
    <p:extLst>
      <p:ext uri="{BB962C8B-B14F-4D97-AF65-F5344CB8AC3E}">
        <p14:creationId xmlns:p14="http://schemas.microsoft.com/office/powerpoint/2010/main" val="171229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E</a:t>
            </a:r>
            <a:r>
              <a:rPr lang="en-US" dirty="0">
                <a:solidFill>
                  <a:schemeClr val="tx1"/>
                </a:solidFill>
              </a:rPr>
              <a:t>xample graphics from IPBES report: Overall trends in simple accessible 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69611"/>
            <a:ext cx="1438214" cy="338554"/>
          </a:xfrm>
          <a:prstGeom prst="rect">
            <a:avLst/>
          </a:prstGeom>
          <a:noFill/>
        </p:spPr>
        <p:txBody>
          <a:bodyPr wrap="none" rtlCol="0">
            <a:spAutoFit/>
          </a:bodyPr>
          <a:lstStyle/>
          <a:p>
            <a:r>
              <a:rPr lang="en-US" sz="1600" dirty="0"/>
              <a:t>IPBES (2019)</a:t>
            </a:r>
            <a:endParaRPr lang="en-US" sz="1600" i="1" dirty="0"/>
          </a:p>
        </p:txBody>
      </p:sp>
      <p:pic>
        <p:nvPicPr>
          <p:cNvPr id="9" name="Picture 8">
            <a:extLst>
              <a:ext uri="{FF2B5EF4-FFF2-40B4-BE49-F238E27FC236}">
                <a16:creationId xmlns:a16="http://schemas.microsoft.com/office/drawing/2014/main" id="{CF8DAE1F-1AA7-7862-4411-132D9B2B31C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83601" y="756770"/>
            <a:ext cx="4507538" cy="5745577"/>
          </a:xfrm>
          <a:prstGeom prst="rect">
            <a:avLst/>
          </a:prstGeom>
        </p:spPr>
      </p:pic>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84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Population changes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have numbers of individuals, densities, or biomass been changing in the Anthropocene?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3741213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R</a:t>
            </a:r>
            <a:r>
              <a:rPr lang="en-US" dirty="0">
                <a:solidFill>
                  <a:schemeClr val="tx1"/>
                </a:solidFill>
              </a:rPr>
              <a:t>eport 2022 – attempt to summarize </a:t>
            </a:r>
            <a:r>
              <a:rPr lang="en-US" b="1" dirty="0">
                <a:solidFill>
                  <a:schemeClr val="tx1"/>
                </a:solidFill>
              </a:rPr>
              <a:t>populations trends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40427"/>
            <a:ext cx="2864887" cy="830997"/>
          </a:xfrm>
          <a:prstGeom prst="rect">
            <a:avLst/>
          </a:prstGeom>
          <a:noFill/>
        </p:spPr>
        <p:txBody>
          <a:bodyPr wrap="none" rtlCol="0">
            <a:spAutoFit/>
          </a:bodyPr>
          <a:lstStyle/>
          <a:p>
            <a:r>
              <a:rPr lang="en-US" sz="1600" dirty="0"/>
              <a:t>WWF &amp; ZSL (2022)</a:t>
            </a:r>
          </a:p>
          <a:p>
            <a:r>
              <a:rPr lang="en-US" sz="1600" i="1" dirty="0">
                <a:hlinkClick r:id="rId3"/>
              </a:rPr>
              <a:t>https://livingplanet.panda.org/</a:t>
            </a:r>
            <a:endParaRPr lang="en-US" sz="1600" i="1" dirty="0"/>
          </a:p>
          <a:p>
            <a:endParaRPr lang="en-US" sz="1600" i="1" dirty="0"/>
          </a:p>
        </p:txBody>
      </p:sp>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469DA6-7089-EAB8-305E-35A901245D1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33500" y="873686"/>
            <a:ext cx="3495554" cy="4842294"/>
          </a:xfrm>
          <a:prstGeom prst="rect">
            <a:avLst/>
          </a:prstGeom>
        </p:spPr>
      </p:pic>
    </p:spTree>
    <p:extLst>
      <p:ext uri="{BB962C8B-B14F-4D97-AF65-F5344CB8AC3E}">
        <p14:creationId xmlns:p14="http://schemas.microsoft.com/office/powerpoint/2010/main" val="1254804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I</a:t>
            </a:r>
            <a:r>
              <a:rPr lang="en-US" dirty="0">
                <a:solidFill>
                  <a:schemeClr val="tx1"/>
                </a:solidFill>
              </a:rPr>
              <a:t>ndex (LPI) – summarizing all trends in a single average metric</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676B5E"/>
                </a:solidFill>
                <a:effectLst/>
                <a:latin typeface="Roboto" panose="02000000000000000000" pitchFamily="2" charset="0"/>
              </a:rPr>
              <a:t>WWF &amp; ZSL (2022)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descr="Chart, line chart&#10;&#10;Description automatically generated">
            <a:extLst>
              <a:ext uri="{FF2B5EF4-FFF2-40B4-BE49-F238E27FC236}">
                <a16:creationId xmlns:a16="http://schemas.microsoft.com/office/drawing/2014/main" id="{2822CA66-1262-B3AF-B8F6-4BCE1747658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9200" y="827659"/>
            <a:ext cx="7286624" cy="5143499"/>
          </a:xfrm>
          <a:prstGeom prst="rect">
            <a:avLst/>
          </a:prstGeom>
        </p:spPr>
      </p:pic>
    </p:spTree>
    <p:extLst>
      <p:ext uri="{BB962C8B-B14F-4D97-AF65-F5344CB8AC3E}">
        <p14:creationId xmlns:p14="http://schemas.microsoft.com/office/powerpoint/2010/main" val="147950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I</a:t>
            </a:r>
            <a:r>
              <a:rPr lang="en-US" dirty="0">
                <a:solidFill>
                  <a:schemeClr val="tx1"/>
                </a:solidFill>
              </a:rPr>
              <a:t>ndex (LPI) – decomposing the metric by continents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676B5E"/>
                </a:solidFill>
                <a:effectLst/>
                <a:latin typeface="Roboto" panose="02000000000000000000" pitchFamily="2" charset="0"/>
              </a:rPr>
              <a:t>WWF &amp; ZSL (2022)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 name="Picture 6" descr="Chart, line chart&#10;&#10;Description automatically generated">
            <a:extLst>
              <a:ext uri="{FF2B5EF4-FFF2-40B4-BE49-F238E27FC236}">
                <a16:creationId xmlns:a16="http://schemas.microsoft.com/office/drawing/2014/main" id="{B8E658EC-E287-C2A0-5E14-C731CED47B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85875" y="951734"/>
            <a:ext cx="6857719" cy="4840743"/>
          </a:xfrm>
          <a:prstGeom prst="rect">
            <a:avLst/>
          </a:prstGeom>
        </p:spPr>
      </p:pic>
    </p:spTree>
    <p:extLst>
      <p:ext uri="{BB962C8B-B14F-4D97-AF65-F5344CB8AC3E}">
        <p14:creationId xmlns:p14="http://schemas.microsoft.com/office/powerpoint/2010/main" val="240377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I</a:t>
            </a:r>
            <a:r>
              <a:rPr lang="en-US" dirty="0">
                <a:solidFill>
                  <a:schemeClr val="tx1"/>
                </a:solidFill>
              </a:rPr>
              <a:t>ndex (LPI) – decomposing the trends by major vertebrate taxa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676B5E"/>
                </a:solidFill>
                <a:effectLst/>
                <a:latin typeface="Roboto" panose="02000000000000000000" pitchFamily="2" charset="0"/>
              </a:rPr>
              <a:t>WWF &amp; ZSL (2022)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Share of populations increasing and declining living planet index">
            <a:extLst>
              <a:ext uri="{FF2B5EF4-FFF2-40B4-BE49-F238E27FC236}">
                <a16:creationId xmlns:a16="http://schemas.microsoft.com/office/drawing/2014/main" id="{F46880FA-7744-4ECD-D889-CCD3CE2EBD0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33500" y="928943"/>
            <a:ext cx="7008257"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3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population trend and the Anthropocene (a.k.a. the “Age of Humans”)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Rectangle 10">
            <a:extLst>
              <a:ext uri="{FF2B5EF4-FFF2-40B4-BE49-F238E27FC236}">
                <a16:creationId xmlns:a16="http://schemas.microsoft.com/office/drawing/2014/main" id="{89E34C4B-A8E7-9BC9-26A9-37119AB28C93}"/>
              </a:ext>
            </a:extLst>
          </p:cNvPr>
          <p:cNvSpPr/>
          <p:nvPr/>
        </p:nvSpPr>
        <p:spPr>
          <a:xfrm>
            <a:off x="6096000" y="3381375"/>
            <a:ext cx="5895975" cy="2867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2FD97ED-F903-B565-0DDE-A9BE2A427C4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912558"/>
            <a:ext cx="7716236" cy="550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4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AFC35-7772-EE88-9162-A681A6BAE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8A59B-0093-3BB4-1148-4C2BBEAC462E}"/>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LPI is also mathematically flawed</a:t>
            </a:r>
            <a:endParaRPr lang="cs-CZ" i="1" dirty="0">
              <a:solidFill>
                <a:schemeClr val="tx1"/>
              </a:solidFill>
            </a:endParaRPr>
          </a:p>
        </p:txBody>
      </p:sp>
      <p:sp>
        <p:nvSpPr>
          <p:cNvPr id="4" name="Slide Number Placeholder 3">
            <a:extLst>
              <a:ext uri="{FF2B5EF4-FFF2-40B4-BE49-F238E27FC236}">
                <a16:creationId xmlns:a16="http://schemas.microsoft.com/office/drawing/2014/main" id="{87F9D231-052D-9FA5-83A6-61EEAA307F95}"/>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01750E01-2583-80FA-F906-0C525836BBB8}"/>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392CB7E2-52FE-C152-14AA-8AC8570078F6}"/>
              </a:ext>
            </a:extLst>
          </p:cNvPr>
          <p:cNvSpPr txBox="1"/>
          <p:nvPr/>
        </p:nvSpPr>
        <p:spPr>
          <a:xfrm>
            <a:off x="8095539" y="3134309"/>
            <a:ext cx="3735221" cy="58345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00000"/>
              </a:lnSpc>
              <a:spcBef>
                <a:spcPts val="0"/>
              </a:spcBef>
              <a:spcAft>
                <a:spcPts val="0"/>
              </a:spcAft>
              <a:buNone/>
              <a:tabLst/>
              <a:defRPr sz="1600"/>
            </a:pPr>
            <a:r>
              <a:rPr lang="cs-CZ" b="0" i="0" dirty="0">
                <a:effectLst/>
                <a:latin typeface="Roboto" panose="02000000000000000000" pitchFamily="2" charset="0"/>
              </a:rPr>
              <a:t>Dr. </a:t>
            </a:r>
            <a:r>
              <a:rPr lang="en-US" b="0" i="0" dirty="0">
                <a:effectLst/>
                <a:latin typeface="Roboto" panose="02000000000000000000" pitchFamily="2" charset="0"/>
              </a:rPr>
              <a:t>Anna </a:t>
            </a:r>
            <a:r>
              <a:rPr lang="en-US" b="0" i="0" dirty="0" err="1">
                <a:effectLst/>
                <a:latin typeface="Roboto" panose="02000000000000000000" pitchFamily="2" charset="0"/>
              </a:rPr>
              <a:t>Toszogyov</a:t>
            </a:r>
            <a:r>
              <a:rPr lang="cs-CZ" b="0" i="0" dirty="0">
                <a:effectLst/>
                <a:latin typeface="Roboto" panose="02000000000000000000" pitchFamily="2" charset="0"/>
              </a:rPr>
              <a:t>á</a:t>
            </a:r>
          </a:p>
          <a:p>
            <a:pPr marL="0" marR="0" lvl="0" indent="0" algn="ctr" rtl="0" hangingPunct="0">
              <a:lnSpc>
                <a:spcPct val="100000"/>
              </a:lnSpc>
              <a:spcBef>
                <a:spcPts val="0"/>
              </a:spcBef>
              <a:spcAft>
                <a:spcPts val="0"/>
              </a:spcAft>
              <a:buNone/>
              <a:tabLst/>
              <a:defRPr sz="1600"/>
            </a:pPr>
            <a:r>
              <a:rPr lang="cs-CZ" b="0" i="0" dirty="0">
                <a:effectLst/>
                <a:latin typeface="Roboto" panose="02000000000000000000" pitchFamily="2" charset="0"/>
              </a:rPr>
              <a:t> Center </a:t>
            </a:r>
            <a:r>
              <a:rPr lang="cs-CZ" b="0" i="0" dirty="0" err="1">
                <a:effectLst/>
                <a:latin typeface="Roboto" panose="02000000000000000000" pitchFamily="2" charset="0"/>
              </a:rPr>
              <a:t>for</a:t>
            </a:r>
            <a:r>
              <a:rPr lang="cs-CZ" b="0" i="0" dirty="0">
                <a:effectLst/>
                <a:latin typeface="Roboto" panose="02000000000000000000" pitchFamily="2" charset="0"/>
              </a:rPr>
              <a:t> </a:t>
            </a:r>
            <a:r>
              <a:rPr lang="cs-CZ" b="0" i="0" dirty="0" err="1">
                <a:effectLst/>
                <a:latin typeface="Roboto" panose="02000000000000000000" pitchFamily="2" charset="0"/>
              </a:rPr>
              <a:t>Theoretical</a:t>
            </a:r>
            <a:r>
              <a:rPr lang="cs-CZ" b="0" i="0" dirty="0">
                <a:effectLst/>
                <a:latin typeface="Roboto" panose="02000000000000000000" pitchFamily="2" charset="0"/>
              </a:rPr>
              <a:t> Study, Prague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3ED5EF69-4D9C-380C-FE9A-91285AB6385C}"/>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Fig. 7">
            <a:extLst>
              <a:ext uri="{FF2B5EF4-FFF2-40B4-BE49-F238E27FC236}">
                <a16:creationId xmlns:a16="http://schemas.microsoft.com/office/drawing/2014/main" id="{7748544C-D6BC-37EA-5C9B-9F331996E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838" y="896365"/>
            <a:ext cx="6444876" cy="4865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zor na výkřiky a bulvarizaci, žít s nejistotou vědcům ...">
            <a:extLst>
              <a:ext uri="{FF2B5EF4-FFF2-40B4-BE49-F238E27FC236}">
                <a16:creationId xmlns:a16="http://schemas.microsoft.com/office/drawing/2014/main" id="{2DAED6C8-020C-A700-BD47-3FC196EF6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4111" y="1034047"/>
            <a:ext cx="3078079" cy="2052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8EDC5C3-5D94-2406-F0B2-FCCA90AEAC33}"/>
              </a:ext>
            </a:extLst>
          </p:cNvPr>
          <p:cNvSpPr txBox="1"/>
          <p:nvPr/>
        </p:nvSpPr>
        <p:spPr>
          <a:xfrm>
            <a:off x="447042" y="6301300"/>
            <a:ext cx="4915032"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err="1">
                <a:effectLst/>
                <a:latin typeface="Roboto" panose="02000000000000000000" pitchFamily="2" charset="0"/>
              </a:rPr>
              <a:t>Toszogyova</a:t>
            </a:r>
            <a:r>
              <a:rPr lang="en-US" b="0" i="0" dirty="0">
                <a:effectLst/>
                <a:latin typeface="Roboto" panose="02000000000000000000" pitchFamily="2" charset="0"/>
              </a:rPr>
              <a:t> et al. (2024) </a:t>
            </a:r>
            <a:r>
              <a:rPr lang="en-US" b="0" i="1" dirty="0">
                <a:effectLst/>
                <a:latin typeface="Roboto" panose="02000000000000000000" pitchFamily="2" charset="0"/>
              </a:rPr>
              <a:t>Nature Communications</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spTree>
    <p:extLst>
      <p:ext uri="{BB962C8B-B14F-4D97-AF65-F5344CB8AC3E}">
        <p14:creationId xmlns:p14="http://schemas.microsoft.com/office/powerpoint/2010/main" val="234124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But there has been a lively debate in </a:t>
            </a:r>
            <a:r>
              <a:rPr lang="en-US" i="1" dirty="0">
                <a:solidFill>
                  <a:schemeClr val="tx1"/>
                </a:solidFill>
              </a:rPr>
              <a:t>Nature </a:t>
            </a:r>
            <a:r>
              <a:rPr lang="en-US" dirty="0">
                <a:solidFill>
                  <a:schemeClr val="tx1"/>
                </a:solidFill>
              </a:rPr>
              <a:t>on the relevance of LPI</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3F00B42E-F424-E477-D976-48837F9562B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3387704"/>
            <a:ext cx="8366498" cy="2867966"/>
          </a:xfrm>
          <a:prstGeom prst="rect">
            <a:avLst/>
          </a:prstGeom>
        </p:spPr>
      </p:pic>
      <p:pic>
        <p:nvPicPr>
          <p:cNvPr id="8" name="Picture 7">
            <a:extLst>
              <a:ext uri="{FF2B5EF4-FFF2-40B4-BE49-F238E27FC236}">
                <a16:creationId xmlns:a16="http://schemas.microsoft.com/office/drawing/2014/main" id="{62200C0C-BB99-5E89-394B-36FFA7146EA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33500" y="857707"/>
            <a:ext cx="8321480" cy="2353326"/>
          </a:xfrm>
          <a:prstGeom prst="rect">
            <a:avLst/>
          </a:prstGeom>
        </p:spPr>
      </p:pic>
    </p:spTree>
    <p:extLst>
      <p:ext uri="{BB962C8B-B14F-4D97-AF65-F5344CB8AC3E}">
        <p14:creationId xmlns:p14="http://schemas.microsoft.com/office/powerpoint/2010/main" val="251465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Leung et al. (2020) argue that the LPI decline is driven by less than 3% of populations</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1E46636E-CE56-E9EF-FC28-A82AA98B6E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9218" y="859395"/>
            <a:ext cx="6571146" cy="5139209"/>
          </a:xfrm>
          <a:prstGeom prst="rect">
            <a:avLst/>
          </a:prstGeom>
        </p:spPr>
      </p:pic>
      <p:sp>
        <p:nvSpPr>
          <p:cNvPr id="9" name="TextBox 8">
            <a:extLst>
              <a:ext uri="{FF2B5EF4-FFF2-40B4-BE49-F238E27FC236}">
                <a16:creationId xmlns:a16="http://schemas.microsoft.com/office/drawing/2014/main" id="{7D65FDF8-5882-62F2-5D45-F56C978B9F9F}"/>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Leung et al. (2020) </a:t>
            </a:r>
            <a:r>
              <a:rPr lang="en-US" b="0" i="1" dirty="0">
                <a:effectLst/>
                <a:latin typeface="Roboto" panose="02000000000000000000" pitchFamily="2" charset="0"/>
              </a:rPr>
              <a:t>Nature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1B7E85EF-0C44-1442-D4B9-AF6926C7D6D5}"/>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EF687C5-63AD-F806-F2D6-B7E5CD0BA0D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90125" y="1812266"/>
            <a:ext cx="4288692" cy="3025548"/>
          </a:xfrm>
          <a:prstGeom prst="rect">
            <a:avLst/>
          </a:prstGeom>
        </p:spPr>
      </p:pic>
    </p:spTree>
    <p:extLst>
      <p:ext uri="{BB962C8B-B14F-4D97-AF65-F5344CB8AC3E}">
        <p14:creationId xmlns:p14="http://schemas.microsoft.com/office/powerpoint/2010/main" val="3295507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complex geography of population trends</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7D65FDF8-5882-62F2-5D45-F56C978B9F9F}"/>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Leung et al. (2020) </a:t>
            </a:r>
            <a:r>
              <a:rPr lang="en-US" b="0" i="1" dirty="0">
                <a:effectLst/>
                <a:latin typeface="Roboto" panose="02000000000000000000" pitchFamily="2" charset="0"/>
              </a:rPr>
              <a:t>Nature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1B7E85EF-0C44-1442-D4B9-AF6926C7D6D5}"/>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8EE3CA9-3528-C1A7-D6EA-E4DB0BCF30D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2054" b="33632"/>
          <a:stretch/>
        </p:blipFill>
        <p:spPr>
          <a:xfrm>
            <a:off x="1193350" y="3423493"/>
            <a:ext cx="5259085" cy="2625792"/>
          </a:xfrm>
          <a:prstGeom prst="rect">
            <a:avLst/>
          </a:prstGeom>
        </p:spPr>
      </p:pic>
      <p:pic>
        <p:nvPicPr>
          <p:cNvPr id="11" name="Picture 10">
            <a:extLst>
              <a:ext uri="{FF2B5EF4-FFF2-40B4-BE49-F238E27FC236}">
                <a16:creationId xmlns:a16="http://schemas.microsoft.com/office/drawing/2014/main" id="{670B0C84-EEA9-590A-9578-800451DE6D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67108"/>
          <a:stretch/>
        </p:blipFill>
        <p:spPr>
          <a:xfrm>
            <a:off x="1193350" y="920598"/>
            <a:ext cx="5259086" cy="2516994"/>
          </a:xfrm>
          <a:prstGeom prst="rect">
            <a:avLst/>
          </a:prstGeom>
        </p:spPr>
      </p:pic>
      <p:pic>
        <p:nvPicPr>
          <p:cNvPr id="13" name="Picture 12">
            <a:extLst>
              <a:ext uri="{FF2B5EF4-FFF2-40B4-BE49-F238E27FC236}">
                <a16:creationId xmlns:a16="http://schemas.microsoft.com/office/drawing/2014/main" id="{5DE61779-768C-F67F-E9A0-CEA1988E427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66166"/>
          <a:stretch/>
        </p:blipFill>
        <p:spPr>
          <a:xfrm>
            <a:off x="6452436" y="2097780"/>
            <a:ext cx="5259087" cy="2589128"/>
          </a:xfrm>
          <a:prstGeom prst="rect">
            <a:avLst/>
          </a:prstGeom>
        </p:spPr>
      </p:pic>
      <p:sp>
        <p:nvSpPr>
          <p:cNvPr id="14" name="TextBox 13">
            <a:extLst>
              <a:ext uri="{FF2B5EF4-FFF2-40B4-BE49-F238E27FC236}">
                <a16:creationId xmlns:a16="http://schemas.microsoft.com/office/drawing/2014/main" id="{F3B43A1D-B4C4-4703-A3EC-654F715FD0D8}"/>
              </a:ext>
            </a:extLst>
          </p:cNvPr>
          <p:cNvSpPr txBox="1"/>
          <p:nvPr/>
        </p:nvSpPr>
        <p:spPr>
          <a:xfrm>
            <a:off x="1551008" y="789447"/>
            <a:ext cx="2441759" cy="369332"/>
          </a:xfrm>
          <a:prstGeom prst="rect">
            <a:avLst/>
          </a:prstGeom>
          <a:noFill/>
        </p:spPr>
        <p:txBody>
          <a:bodyPr wrap="none" rtlCol="0">
            <a:spAutoFit/>
          </a:bodyPr>
          <a:lstStyle/>
          <a:p>
            <a:r>
              <a:rPr lang="en-US" dirty="0"/>
              <a:t>Terrestrial populations</a:t>
            </a:r>
          </a:p>
        </p:txBody>
      </p:sp>
      <p:sp>
        <p:nvSpPr>
          <p:cNvPr id="15" name="TextBox 14">
            <a:extLst>
              <a:ext uri="{FF2B5EF4-FFF2-40B4-BE49-F238E27FC236}">
                <a16:creationId xmlns:a16="http://schemas.microsoft.com/office/drawing/2014/main" id="{548CA596-996C-E303-2B30-6ECAA1540F80}"/>
              </a:ext>
            </a:extLst>
          </p:cNvPr>
          <p:cNvSpPr txBox="1"/>
          <p:nvPr/>
        </p:nvSpPr>
        <p:spPr>
          <a:xfrm>
            <a:off x="1473233" y="3260848"/>
            <a:ext cx="2582758" cy="369332"/>
          </a:xfrm>
          <a:prstGeom prst="rect">
            <a:avLst/>
          </a:prstGeom>
          <a:noFill/>
        </p:spPr>
        <p:txBody>
          <a:bodyPr wrap="none" rtlCol="0">
            <a:spAutoFit/>
          </a:bodyPr>
          <a:lstStyle/>
          <a:p>
            <a:r>
              <a:rPr lang="en-US" dirty="0"/>
              <a:t>Freshwater populations</a:t>
            </a:r>
          </a:p>
        </p:txBody>
      </p:sp>
      <p:sp>
        <p:nvSpPr>
          <p:cNvPr id="16" name="TextBox 15">
            <a:extLst>
              <a:ext uri="{FF2B5EF4-FFF2-40B4-BE49-F238E27FC236}">
                <a16:creationId xmlns:a16="http://schemas.microsoft.com/office/drawing/2014/main" id="{0EDC17D0-8A15-FF49-C66B-BCFC14D31FDE}"/>
              </a:ext>
            </a:extLst>
          </p:cNvPr>
          <p:cNvSpPr txBox="1"/>
          <p:nvPr/>
        </p:nvSpPr>
        <p:spPr>
          <a:xfrm>
            <a:off x="6730068" y="1858218"/>
            <a:ext cx="2133918" cy="369332"/>
          </a:xfrm>
          <a:prstGeom prst="rect">
            <a:avLst/>
          </a:prstGeom>
          <a:noFill/>
        </p:spPr>
        <p:txBody>
          <a:bodyPr wrap="none" rtlCol="0">
            <a:spAutoFit/>
          </a:bodyPr>
          <a:lstStyle/>
          <a:p>
            <a:r>
              <a:rPr lang="en-US" dirty="0"/>
              <a:t>Marine populations</a:t>
            </a:r>
          </a:p>
        </p:txBody>
      </p:sp>
    </p:spTree>
    <p:extLst>
      <p:ext uri="{BB962C8B-B14F-4D97-AF65-F5344CB8AC3E}">
        <p14:creationId xmlns:p14="http://schemas.microsoft.com/office/powerpoint/2010/main" val="110361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01B9E-B893-FA78-2F6F-A6AD90955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74B2E-F612-2DED-89A6-C68734707A0D}"/>
              </a:ext>
            </a:extLst>
          </p:cNvPr>
          <p:cNvSpPr>
            <a:spLocks noGrp="1"/>
          </p:cNvSpPr>
          <p:nvPr>
            <p:ph type="title"/>
          </p:nvPr>
        </p:nvSpPr>
        <p:spPr>
          <a:xfrm>
            <a:off x="0" y="-1"/>
            <a:ext cx="12192000" cy="681037"/>
          </a:xfrm>
          <a:solidFill>
            <a:schemeClr val="bg1">
              <a:lumMod val="85000"/>
            </a:schemeClr>
          </a:solidFill>
        </p:spPr>
        <p:txBody>
          <a:bodyPr/>
          <a:lstStyle/>
          <a:p>
            <a:r>
              <a:rPr lang="en-US" dirty="0"/>
              <a:t>Bird population declines in the United States</a:t>
            </a:r>
            <a:endParaRPr lang="cs-CZ" i="1" dirty="0">
              <a:solidFill>
                <a:schemeClr val="tx1"/>
              </a:solidFill>
            </a:endParaRPr>
          </a:p>
        </p:txBody>
      </p:sp>
      <p:sp>
        <p:nvSpPr>
          <p:cNvPr id="4" name="Slide Number Placeholder 3">
            <a:extLst>
              <a:ext uri="{FF2B5EF4-FFF2-40B4-BE49-F238E27FC236}">
                <a16:creationId xmlns:a16="http://schemas.microsoft.com/office/drawing/2014/main" id="{A0D6C84F-492A-AB0C-772D-6B7427C68FE8}"/>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8AC34EFD-188C-B7CC-FEDB-B317B9DB530F}"/>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D99F448B-C3E4-7DA4-5A4F-B01C2D34CF81}"/>
              </a:ext>
            </a:extLst>
          </p:cNvPr>
          <p:cNvSpPr txBox="1"/>
          <p:nvPr/>
        </p:nvSpPr>
        <p:spPr>
          <a:xfrm>
            <a:off x="294642" y="6171897"/>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Rosenberg et al. (2019) </a:t>
            </a:r>
            <a:r>
              <a:rPr lang="en-US" b="0" i="1" dirty="0">
                <a:effectLst/>
                <a:latin typeface="Roboto" panose="02000000000000000000" pitchFamily="2" charset="0"/>
              </a:rPr>
              <a:t>Science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4EA8DB8C-DD4D-B219-BF4B-8C160F3BF272}"/>
              </a:ext>
            </a:extLst>
          </p:cNvPr>
          <p:cNvCxnSpPr>
            <a:cxnSpLocks/>
          </p:cNvCxnSpPr>
          <p:nvPr/>
        </p:nvCxnSpPr>
        <p:spPr>
          <a:xfrm>
            <a:off x="381000" y="6086172"/>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946E288D-99D6-6516-E4B9-776371C65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2" y="1191975"/>
            <a:ext cx="10866761" cy="447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439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D75D8-A4BC-8A6F-4242-EB2581B060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503AA-5F2B-DA0D-7FFB-BBE2E2FAC1FB}"/>
              </a:ext>
            </a:extLst>
          </p:cNvPr>
          <p:cNvSpPr>
            <a:spLocks noGrp="1"/>
          </p:cNvSpPr>
          <p:nvPr>
            <p:ph type="title"/>
          </p:nvPr>
        </p:nvSpPr>
        <p:spPr>
          <a:xfrm>
            <a:off x="0" y="-1"/>
            <a:ext cx="12192000" cy="681037"/>
          </a:xfrm>
          <a:solidFill>
            <a:schemeClr val="bg1">
              <a:lumMod val="85000"/>
            </a:schemeClr>
          </a:solidFill>
        </p:spPr>
        <p:txBody>
          <a:bodyPr/>
          <a:lstStyle/>
          <a:p>
            <a:r>
              <a:rPr lang="en-US" dirty="0"/>
              <a:t>Bird population changes in Europe</a:t>
            </a:r>
            <a:endParaRPr lang="cs-CZ" i="1" dirty="0">
              <a:solidFill>
                <a:schemeClr val="tx1"/>
              </a:solidFill>
            </a:endParaRPr>
          </a:p>
        </p:txBody>
      </p:sp>
      <p:sp>
        <p:nvSpPr>
          <p:cNvPr id="4" name="Slide Number Placeholder 3">
            <a:extLst>
              <a:ext uri="{FF2B5EF4-FFF2-40B4-BE49-F238E27FC236}">
                <a16:creationId xmlns:a16="http://schemas.microsoft.com/office/drawing/2014/main" id="{2F567A23-E709-DA3A-3A47-DFB69873A221}"/>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721345C8-3E3C-27F0-0CB4-31E4DDF5ED5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0FDF6589-861F-FC0E-A361-E74A9B599C89}"/>
              </a:ext>
            </a:extLst>
          </p:cNvPr>
          <p:cNvSpPr txBox="1"/>
          <p:nvPr/>
        </p:nvSpPr>
        <p:spPr>
          <a:xfrm>
            <a:off x="294642" y="6171897"/>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Rigal et al. (2023) </a:t>
            </a:r>
            <a:r>
              <a:rPr lang="en-US" b="0" i="1" dirty="0">
                <a:effectLst/>
                <a:latin typeface="Roboto" panose="02000000000000000000" pitchFamily="2" charset="0"/>
              </a:rPr>
              <a:t>PNAS</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B158F283-3D25-B2CD-2083-45D50B6EA7B0}"/>
              </a:ext>
            </a:extLst>
          </p:cNvPr>
          <p:cNvCxnSpPr>
            <a:cxnSpLocks/>
          </p:cNvCxnSpPr>
          <p:nvPr/>
        </p:nvCxnSpPr>
        <p:spPr>
          <a:xfrm>
            <a:off x="381000" y="6086172"/>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7FA64CF-18C5-3B44-D092-5EF67314685F}"/>
              </a:ext>
            </a:extLst>
          </p:cNvPr>
          <p:cNvPicPr>
            <a:picLocks noChangeAspect="1"/>
          </p:cNvPicPr>
          <p:nvPr/>
        </p:nvPicPr>
        <p:blipFill>
          <a:blip r:embed="rId3"/>
          <a:stretch>
            <a:fillRect/>
          </a:stretch>
        </p:blipFill>
        <p:spPr>
          <a:xfrm>
            <a:off x="1371600" y="981187"/>
            <a:ext cx="5017168" cy="4945178"/>
          </a:xfrm>
          <a:prstGeom prst="rect">
            <a:avLst/>
          </a:prstGeom>
        </p:spPr>
      </p:pic>
      <p:pic>
        <p:nvPicPr>
          <p:cNvPr id="15" name="Picture 14">
            <a:extLst>
              <a:ext uri="{FF2B5EF4-FFF2-40B4-BE49-F238E27FC236}">
                <a16:creationId xmlns:a16="http://schemas.microsoft.com/office/drawing/2014/main" id="{09CED823-5ED1-8A61-5698-1008C184D665}"/>
              </a:ext>
            </a:extLst>
          </p:cNvPr>
          <p:cNvPicPr>
            <a:picLocks noChangeAspect="1"/>
          </p:cNvPicPr>
          <p:nvPr/>
        </p:nvPicPr>
        <p:blipFill>
          <a:blip r:embed="rId4"/>
          <a:stretch>
            <a:fillRect/>
          </a:stretch>
        </p:blipFill>
        <p:spPr>
          <a:xfrm>
            <a:off x="6615074" y="981187"/>
            <a:ext cx="4875084" cy="4832440"/>
          </a:xfrm>
          <a:prstGeom prst="rect">
            <a:avLst/>
          </a:prstGeom>
        </p:spPr>
      </p:pic>
    </p:spTree>
    <p:extLst>
      <p:ext uri="{BB962C8B-B14F-4D97-AF65-F5344CB8AC3E}">
        <p14:creationId xmlns:p14="http://schemas.microsoft.com/office/powerpoint/2010/main" val="2133403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An illustrative story </a:t>
            </a:r>
            <a:r>
              <a:rPr lang="en-US" dirty="0">
                <a:solidFill>
                  <a:schemeClr val="tx1"/>
                </a:solidFill>
              </a:rPr>
              <a:t>of Czech birds</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7D65FDF8-5882-62F2-5D45-F56C978B9F9F}"/>
              </a:ext>
            </a:extLst>
          </p:cNvPr>
          <p:cNvSpPr txBox="1"/>
          <p:nvPr/>
        </p:nvSpPr>
        <p:spPr>
          <a:xfrm>
            <a:off x="294642" y="5871107"/>
            <a:ext cx="11106784" cy="583450"/>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err="1">
                <a:effectLst/>
                <a:latin typeface="Roboto" panose="02000000000000000000" pitchFamily="2" charset="0"/>
              </a:rPr>
              <a:t>Reif</a:t>
            </a:r>
            <a:r>
              <a:rPr lang="en-US" b="0" i="0" dirty="0">
                <a:effectLst/>
                <a:latin typeface="Roboto" panose="02000000000000000000" pitchFamily="2" charset="0"/>
              </a:rPr>
              <a:t> et al. (2007) </a:t>
            </a:r>
            <a:r>
              <a:rPr lang="en-US" b="0" i="1" dirty="0">
                <a:effectLst/>
                <a:latin typeface="Roboto" panose="02000000000000000000" pitchFamily="2" charset="0"/>
              </a:rPr>
              <a:t>Bird Study</a:t>
            </a:r>
          </a:p>
          <a:p>
            <a:pPr marL="0" marR="0" lvl="0" indent="0" rtl="0" hangingPunct="0">
              <a:lnSpc>
                <a:spcPct val="100000"/>
              </a:lnSpc>
              <a:spcBef>
                <a:spcPts val="0"/>
              </a:spcBef>
              <a:spcAft>
                <a:spcPts val="0"/>
              </a:spcAft>
              <a:buNone/>
              <a:tabLst/>
              <a:defRPr sz="1600"/>
            </a:pPr>
            <a:r>
              <a:rPr lang="en-US" sz="1600" u="none" strike="noStrike" kern="1200" cap="none" dirty="0" err="1">
                <a:ln>
                  <a:noFill/>
                </a:ln>
                <a:latin typeface="Roboto" panose="02000000000000000000" pitchFamily="2" charset="0"/>
                <a:ea typeface="Droid Sans Fallback" pitchFamily="2"/>
                <a:cs typeface="Arial" panose="020B0604020202020204" pitchFamily="34" charset="0"/>
              </a:rPr>
              <a:t>Reif</a:t>
            </a:r>
            <a:r>
              <a:rPr lang="en-US" sz="1600" u="none" strike="noStrike" kern="1200" cap="none" dirty="0">
                <a:ln>
                  <a:noFill/>
                </a:ln>
                <a:latin typeface="Roboto" panose="02000000000000000000" pitchFamily="2" charset="0"/>
                <a:ea typeface="Droid Sans Fallback" pitchFamily="2"/>
                <a:cs typeface="Arial" panose="020B0604020202020204" pitchFamily="34" charset="0"/>
              </a:rPr>
              <a:t> &amp; </a:t>
            </a:r>
            <a:r>
              <a:rPr lang="en-US" sz="1600" u="none" strike="noStrike" kern="1200" cap="none" dirty="0" err="1">
                <a:ln>
                  <a:noFill/>
                </a:ln>
                <a:latin typeface="Roboto" panose="02000000000000000000" pitchFamily="2" charset="0"/>
                <a:ea typeface="Droid Sans Fallback" pitchFamily="2"/>
                <a:cs typeface="Arial" panose="020B0604020202020204" pitchFamily="34" charset="0"/>
              </a:rPr>
              <a:t>Vermouzek</a:t>
            </a:r>
            <a:r>
              <a:rPr lang="en-US" sz="1600" u="none" strike="noStrike" kern="1200" cap="none" dirty="0">
                <a:ln>
                  <a:noFill/>
                </a:ln>
                <a:latin typeface="Roboto" panose="02000000000000000000" pitchFamily="2" charset="0"/>
                <a:ea typeface="Droid Sans Fallback" pitchFamily="2"/>
                <a:cs typeface="Arial" panose="020B0604020202020204" pitchFamily="34" charset="0"/>
              </a:rPr>
              <a:t> (2019) </a:t>
            </a:r>
            <a:r>
              <a:rPr lang="en-US" sz="1600" i="1" u="none" strike="noStrike" kern="1200" cap="none" dirty="0">
                <a:ln>
                  <a:noFill/>
                </a:ln>
                <a:latin typeface="Roboto" panose="02000000000000000000" pitchFamily="2" charset="0"/>
                <a:ea typeface="Droid Sans Fallback" pitchFamily="2"/>
                <a:cs typeface="Arial" panose="020B0604020202020204" pitchFamily="34" charset="0"/>
              </a:rPr>
              <a:t>Conservation Letters</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1B7E85EF-0C44-1442-D4B9-AF6926C7D6D5}"/>
              </a:ext>
            </a:extLst>
          </p:cNvPr>
          <p:cNvCxnSpPr>
            <a:cxnSpLocks/>
          </p:cNvCxnSpPr>
          <p:nvPr/>
        </p:nvCxnSpPr>
        <p:spPr>
          <a:xfrm>
            <a:off x="381000" y="5785382"/>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08C5AE-C136-9FFC-516D-C6B2F35AF4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7311" y="1644126"/>
            <a:ext cx="4286491" cy="3422838"/>
          </a:xfrm>
          <a:prstGeom prst="rect">
            <a:avLst/>
          </a:prstGeom>
        </p:spPr>
      </p:pic>
      <p:sp>
        <p:nvSpPr>
          <p:cNvPr id="7" name="TextBox 6">
            <a:extLst>
              <a:ext uri="{FF2B5EF4-FFF2-40B4-BE49-F238E27FC236}">
                <a16:creationId xmlns:a16="http://schemas.microsoft.com/office/drawing/2014/main" id="{DCC1FE48-9E5D-AF67-02D0-B70B71A6C1E5}"/>
              </a:ext>
            </a:extLst>
          </p:cNvPr>
          <p:cNvSpPr txBox="1"/>
          <p:nvPr/>
        </p:nvSpPr>
        <p:spPr>
          <a:xfrm>
            <a:off x="2828493" y="1956121"/>
            <a:ext cx="1402948" cy="369332"/>
          </a:xfrm>
          <a:prstGeom prst="rect">
            <a:avLst/>
          </a:prstGeom>
          <a:noFill/>
        </p:spPr>
        <p:txBody>
          <a:bodyPr wrap="none" rtlCol="0">
            <a:spAutoFit/>
          </a:bodyPr>
          <a:lstStyle/>
          <a:p>
            <a:r>
              <a:rPr lang="en-US" dirty="0"/>
              <a:t>Forest birds</a:t>
            </a:r>
          </a:p>
        </p:txBody>
      </p:sp>
      <p:sp>
        <p:nvSpPr>
          <p:cNvPr id="12" name="TextBox 11">
            <a:extLst>
              <a:ext uri="{FF2B5EF4-FFF2-40B4-BE49-F238E27FC236}">
                <a16:creationId xmlns:a16="http://schemas.microsoft.com/office/drawing/2014/main" id="{D3E3E211-B019-AC24-284F-E27CCE05FBCC}"/>
              </a:ext>
            </a:extLst>
          </p:cNvPr>
          <p:cNvSpPr txBox="1"/>
          <p:nvPr/>
        </p:nvSpPr>
        <p:spPr>
          <a:xfrm>
            <a:off x="5848034" y="1956121"/>
            <a:ext cx="5781714" cy="646331"/>
          </a:xfrm>
          <a:prstGeom prst="rect">
            <a:avLst/>
          </a:prstGeom>
          <a:noFill/>
        </p:spPr>
        <p:txBody>
          <a:bodyPr wrap="square" rtlCol="0">
            <a:spAutoFit/>
          </a:bodyPr>
          <a:lstStyle/>
          <a:p>
            <a:r>
              <a:rPr lang="en-US" dirty="0"/>
              <a:t>We observe </a:t>
            </a:r>
            <a:r>
              <a:rPr lang="en-US" b="1" dirty="0"/>
              <a:t>decreases</a:t>
            </a:r>
            <a:r>
              <a:rPr lang="en-US" dirty="0"/>
              <a:t> of population indices in farmland birds, but </a:t>
            </a:r>
            <a:r>
              <a:rPr lang="en-US" b="1" dirty="0"/>
              <a:t>increases</a:t>
            </a:r>
            <a:r>
              <a:rPr lang="en-US" dirty="0"/>
              <a:t> in forest birds</a:t>
            </a:r>
          </a:p>
        </p:txBody>
      </p:sp>
    </p:spTree>
    <p:extLst>
      <p:ext uri="{BB962C8B-B14F-4D97-AF65-F5344CB8AC3E}">
        <p14:creationId xmlns:p14="http://schemas.microsoft.com/office/powerpoint/2010/main" val="3392720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Insect </a:t>
            </a:r>
            <a:r>
              <a:rPr lang="en-US" dirty="0" err="1">
                <a:solidFill>
                  <a:schemeClr val="bg1">
                    <a:lumMod val="85000"/>
                  </a:schemeClr>
                </a:solidFill>
              </a:rPr>
              <a:t>armagedon</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27</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68292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paper that started it all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3252814" cy="338554"/>
          </a:xfrm>
          <a:prstGeom prst="rect">
            <a:avLst/>
          </a:prstGeom>
          <a:noFill/>
        </p:spPr>
        <p:txBody>
          <a:bodyPr wrap="none" rtlCol="0">
            <a:spAutoFit/>
          </a:bodyPr>
          <a:lstStyle/>
          <a:p>
            <a:r>
              <a:rPr lang="en-US" sz="1600" dirty="0" err="1"/>
              <a:t>Hallmann</a:t>
            </a:r>
            <a:r>
              <a:rPr lang="en-US" sz="1600" dirty="0"/>
              <a:t> et al. (2017) PLOS One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7CA2CCF-F679-6002-1D72-DE25619C32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6949" t="23327"/>
          <a:stretch/>
        </p:blipFill>
        <p:spPr>
          <a:xfrm>
            <a:off x="1099593" y="1145893"/>
            <a:ext cx="8892539" cy="4066185"/>
          </a:xfrm>
          <a:prstGeom prst="rect">
            <a:avLst/>
          </a:prstGeom>
        </p:spPr>
      </p:pic>
    </p:spTree>
    <p:extLst>
      <p:ext uri="{BB962C8B-B14F-4D97-AF65-F5344CB8AC3E}">
        <p14:creationId xmlns:p14="http://schemas.microsoft.com/office/powerpoint/2010/main" val="3753457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 and the reaction in media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3252814" cy="338554"/>
          </a:xfrm>
          <a:prstGeom prst="rect">
            <a:avLst/>
          </a:prstGeom>
          <a:noFill/>
        </p:spPr>
        <p:txBody>
          <a:bodyPr wrap="none" rtlCol="0">
            <a:spAutoFit/>
          </a:bodyPr>
          <a:lstStyle/>
          <a:p>
            <a:r>
              <a:rPr lang="en-US" sz="1600" dirty="0" err="1"/>
              <a:t>Hallmann</a:t>
            </a:r>
            <a:r>
              <a:rPr lang="en-US" sz="1600" dirty="0"/>
              <a:t> et al. (2017) PLOS One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15126E5-D4AB-EB84-23FC-EEBE13BA4A84}"/>
              </a:ext>
            </a:extLst>
          </p:cNvPr>
          <p:cNvPicPr>
            <a:picLocks noChangeAspect="1"/>
          </p:cNvPicPr>
          <p:nvPr/>
        </p:nvPicPr>
        <p:blipFill>
          <a:blip r:embed="rId3"/>
          <a:stretch>
            <a:fillRect/>
          </a:stretch>
        </p:blipFill>
        <p:spPr>
          <a:xfrm>
            <a:off x="1336088" y="1569568"/>
            <a:ext cx="3650335" cy="3033064"/>
          </a:xfrm>
          <a:prstGeom prst="rect">
            <a:avLst/>
          </a:prstGeom>
        </p:spPr>
      </p:pic>
      <p:pic>
        <p:nvPicPr>
          <p:cNvPr id="9" name="Picture 8">
            <a:extLst>
              <a:ext uri="{FF2B5EF4-FFF2-40B4-BE49-F238E27FC236}">
                <a16:creationId xmlns:a16="http://schemas.microsoft.com/office/drawing/2014/main" id="{EC0D2936-F0F5-C9CB-F496-6A2F5ADEA7B6}"/>
              </a:ext>
            </a:extLst>
          </p:cNvPr>
          <p:cNvPicPr>
            <a:picLocks noChangeAspect="1"/>
          </p:cNvPicPr>
          <p:nvPr/>
        </p:nvPicPr>
        <p:blipFill>
          <a:blip r:embed="rId4"/>
          <a:stretch>
            <a:fillRect/>
          </a:stretch>
        </p:blipFill>
        <p:spPr>
          <a:xfrm>
            <a:off x="3822909" y="1886984"/>
            <a:ext cx="1122980" cy="521232"/>
          </a:xfrm>
          <a:prstGeom prst="rect">
            <a:avLst/>
          </a:prstGeom>
        </p:spPr>
      </p:pic>
      <p:pic>
        <p:nvPicPr>
          <p:cNvPr id="11" name="Picture 10">
            <a:extLst>
              <a:ext uri="{FF2B5EF4-FFF2-40B4-BE49-F238E27FC236}">
                <a16:creationId xmlns:a16="http://schemas.microsoft.com/office/drawing/2014/main" id="{C0FE0EBA-DD73-7FF4-5F05-41FA26BBF7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31240" y="1251500"/>
            <a:ext cx="4217560" cy="2119531"/>
          </a:xfrm>
          <a:prstGeom prst="rect">
            <a:avLst/>
          </a:prstGeom>
        </p:spPr>
      </p:pic>
      <p:pic>
        <p:nvPicPr>
          <p:cNvPr id="15" name="Picture 14">
            <a:extLst>
              <a:ext uri="{FF2B5EF4-FFF2-40B4-BE49-F238E27FC236}">
                <a16:creationId xmlns:a16="http://schemas.microsoft.com/office/drawing/2014/main" id="{EAD0A715-36E6-3054-B105-4547A04D989B}"/>
              </a:ext>
            </a:extLst>
          </p:cNvPr>
          <p:cNvPicPr>
            <a:picLocks noChangeAspect="1"/>
          </p:cNvPicPr>
          <p:nvPr/>
        </p:nvPicPr>
        <p:blipFill>
          <a:blip r:embed="rId6"/>
          <a:stretch>
            <a:fillRect/>
          </a:stretch>
        </p:blipFill>
        <p:spPr>
          <a:xfrm>
            <a:off x="5231240" y="3786065"/>
            <a:ext cx="5567918" cy="1681146"/>
          </a:xfrm>
          <a:prstGeom prst="rect">
            <a:avLst/>
          </a:prstGeom>
        </p:spPr>
      </p:pic>
    </p:spTree>
    <p:extLst>
      <p:ext uri="{BB962C8B-B14F-4D97-AF65-F5344CB8AC3E}">
        <p14:creationId xmlns:p14="http://schemas.microsoft.com/office/powerpoint/2010/main" val="1407772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solidFill>
            <a:schemeClr val="bg1">
              <a:lumMod val="85000"/>
            </a:schemeClr>
          </a:solidFill>
        </p:spPr>
        <p:txBody>
          <a:bodyPr/>
          <a:lstStyle/>
          <a:p>
            <a:r>
              <a:rPr lang="en-US" dirty="0">
                <a:solidFill>
                  <a:schemeClr val="tx1"/>
                </a:solidFill>
              </a:rPr>
              <a:t>Humans have been changing climate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pic>
        <p:nvPicPr>
          <p:cNvPr id="1026" name="Picture 2" descr="Copernicus: 2020 warmest year on record for Europe; globally, 2020 ties  with 2016 for warmest year recorded | Copernicus">
            <a:extLst>
              <a:ext uri="{FF2B5EF4-FFF2-40B4-BE49-F238E27FC236}">
                <a16:creationId xmlns:a16="http://schemas.microsoft.com/office/drawing/2014/main" id="{246329DF-1A76-48F3-940B-3995384F5BE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1650286"/>
            <a:ext cx="5316673" cy="38254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moke, technology, toxic, air pollution, climate, factory">
            <a:extLst>
              <a:ext uri="{FF2B5EF4-FFF2-40B4-BE49-F238E27FC236}">
                <a16:creationId xmlns:a16="http://schemas.microsoft.com/office/drawing/2014/main" id="{DA74982C-2CF2-40FC-9042-4FBECDE0A38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600" y="1792093"/>
            <a:ext cx="4204556" cy="2803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4202C3-0C7D-49CB-BB35-F43257A2277B}"/>
              </a:ext>
            </a:extLst>
          </p:cNvPr>
          <p:cNvSpPr txBox="1"/>
          <p:nvPr/>
        </p:nvSpPr>
        <p:spPr>
          <a:xfrm>
            <a:off x="105507" y="6356350"/>
            <a:ext cx="6242538" cy="369332"/>
          </a:xfrm>
          <a:prstGeom prst="rect">
            <a:avLst/>
          </a:prstGeom>
          <a:noFill/>
        </p:spPr>
        <p:txBody>
          <a:bodyPr wrap="square">
            <a:spAutoFit/>
          </a:bodyPr>
          <a:lstStyle/>
          <a:p>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Wikimedia Commons</a:t>
            </a:r>
            <a:r>
              <a:rPr lang="en-US" dirty="0">
                <a:solidFill>
                  <a:srgbClr val="23373B"/>
                </a:solidFill>
                <a:latin typeface="Arial" panose="020B0604020202020204" pitchFamily="34" charset="0"/>
                <a:ea typeface="Droid Sans Fallback" pitchFamily="2"/>
                <a:cs typeface="Arial" panose="020B0604020202020204" pitchFamily="34" charset="0"/>
              </a:rPr>
              <a:t>, </a:t>
            </a: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ERAS</a:t>
            </a:r>
            <a:endParaRPr lang="en-US" dirty="0"/>
          </a:p>
        </p:txBody>
      </p:sp>
    </p:spTree>
    <p:extLst>
      <p:ext uri="{BB962C8B-B14F-4D97-AF65-F5344CB8AC3E}">
        <p14:creationId xmlns:p14="http://schemas.microsoft.com/office/powerpoint/2010/main" val="3696569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Malaise traps in 63 nature protection areas in Germany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3252814" cy="338554"/>
          </a:xfrm>
          <a:prstGeom prst="rect">
            <a:avLst/>
          </a:prstGeom>
          <a:noFill/>
        </p:spPr>
        <p:txBody>
          <a:bodyPr wrap="none" rtlCol="0">
            <a:spAutoFit/>
          </a:bodyPr>
          <a:lstStyle/>
          <a:p>
            <a:r>
              <a:rPr lang="en-US" sz="1600" dirty="0" err="1"/>
              <a:t>Hallmann</a:t>
            </a:r>
            <a:r>
              <a:rPr lang="en-US" sz="1600" dirty="0"/>
              <a:t> et al. (2017) PLOS One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C3E6870-761E-B38B-E341-AEF972FF31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3773" y="788246"/>
            <a:ext cx="4233923" cy="5111494"/>
          </a:xfrm>
          <a:prstGeom prst="rect">
            <a:avLst/>
          </a:prstGeom>
        </p:spPr>
      </p:pic>
      <p:pic>
        <p:nvPicPr>
          <p:cNvPr id="9" name="Picture 8">
            <a:extLst>
              <a:ext uri="{FF2B5EF4-FFF2-40B4-BE49-F238E27FC236}">
                <a16:creationId xmlns:a16="http://schemas.microsoft.com/office/drawing/2014/main" id="{680C111E-8AF5-AC79-F7A3-593C851E706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59033" y="1162651"/>
            <a:ext cx="5374512" cy="3846898"/>
          </a:xfrm>
          <a:prstGeom prst="rect">
            <a:avLst/>
          </a:prstGeom>
        </p:spPr>
      </p:pic>
    </p:spTree>
    <p:extLst>
      <p:ext uri="{BB962C8B-B14F-4D97-AF65-F5344CB8AC3E}">
        <p14:creationId xmlns:p14="http://schemas.microsoft.com/office/powerpoint/2010/main" val="4214671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Roel van Klink’s response: Analysis of1676 sites globally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2954655" cy="338554"/>
          </a:xfrm>
          <a:prstGeom prst="rect">
            <a:avLst/>
          </a:prstGeom>
          <a:noFill/>
        </p:spPr>
        <p:txBody>
          <a:bodyPr wrap="none" rtlCol="0">
            <a:spAutoFit/>
          </a:bodyPr>
          <a:lstStyle/>
          <a:p>
            <a:r>
              <a:rPr lang="en-US" sz="1600" dirty="0"/>
              <a:t>van Klink et al. (2020) </a:t>
            </a:r>
            <a:r>
              <a:rPr lang="en-US" sz="1600" i="1" dirty="0"/>
              <a:t>Science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8005B29-2619-3EEF-C6A2-70DBE29DA3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28620" y="774441"/>
            <a:ext cx="5400301" cy="5710235"/>
          </a:xfrm>
          <a:prstGeom prst="rect">
            <a:avLst/>
          </a:prstGeom>
        </p:spPr>
      </p:pic>
      <p:pic>
        <p:nvPicPr>
          <p:cNvPr id="1026" name="Picture 2" descr="Image">
            <a:extLst>
              <a:ext uri="{FF2B5EF4-FFF2-40B4-BE49-F238E27FC236}">
                <a16:creationId xmlns:a16="http://schemas.microsoft.com/office/drawing/2014/main" id="{9E043C52-515F-9BEB-DDED-614667BBC5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71600" y="1125614"/>
            <a:ext cx="1960486" cy="196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92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Roel van Klink’s response: Analysis of1676 sites globally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2973058" cy="338554"/>
          </a:xfrm>
          <a:prstGeom prst="rect">
            <a:avLst/>
          </a:prstGeom>
          <a:noFill/>
        </p:spPr>
        <p:txBody>
          <a:bodyPr wrap="none" rtlCol="0">
            <a:spAutoFit/>
          </a:bodyPr>
          <a:lstStyle/>
          <a:p>
            <a:r>
              <a:rPr lang="en-US" sz="1600" dirty="0"/>
              <a:t>Van Klink et al. (2020) </a:t>
            </a:r>
            <a:r>
              <a:rPr lang="en-US" sz="1600" i="1" dirty="0"/>
              <a:t>Science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5553C7-888B-BD5E-1B94-30C73DC9EC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2979262"/>
            <a:ext cx="4199200" cy="2638085"/>
          </a:xfrm>
          <a:prstGeom prst="rect">
            <a:avLst/>
          </a:prstGeom>
        </p:spPr>
      </p:pic>
      <p:pic>
        <p:nvPicPr>
          <p:cNvPr id="8" name="Picture 7">
            <a:extLst>
              <a:ext uri="{FF2B5EF4-FFF2-40B4-BE49-F238E27FC236}">
                <a16:creationId xmlns:a16="http://schemas.microsoft.com/office/drawing/2014/main" id="{BBA0E8E2-052A-CABB-E1C2-6FAD9E41F81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9302" y="921076"/>
            <a:ext cx="2862805" cy="5438590"/>
          </a:xfrm>
          <a:prstGeom prst="rect">
            <a:avLst/>
          </a:prstGeom>
        </p:spPr>
      </p:pic>
      <p:pic>
        <p:nvPicPr>
          <p:cNvPr id="14" name="Picture 13">
            <a:extLst>
              <a:ext uri="{FF2B5EF4-FFF2-40B4-BE49-F238E27FC236}">
                <a16:creationId xmlns:a16="http://schemas.microsoft.com/office/drawing/2014/main" id="{7C8BC6C4-408D-32B2-C621-3798A955848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4052" y="1030915"/>
            <a:ext cx="5074316" cy="1433373"/>
          </a:xfrm>
          <a:prstGeom prst="rect">
            <a:avLst/>
          </a:prstGeom>
        </p:spPr>
      </p:pic>
    </p:spTree>
    <p:extLst>
      <p:ext uri="{BB962C8B-B14F-4D97-AF65-F5344CB8AC3E}">
        <p14:creationId xmlns:p14="http://schemas.microsoft.com/office/powerpoint/2010/main" val="1802507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Species richness change</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Mostly in local communities – why it seems to be on average 0, and what it means. </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33</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6325880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a:t>
            </a:r>
            <a:r>
              <a:rPr lang="en-US" b="1" dirty="0">
                <a:solidFill>
                  <a:schemeClr val="tx1"/>
                </a:solidFill>
              </a:rPr>
              <a:t>plant</a:t>
            </a:r>
            <a:r>
              <a:rPr lang="en-US" dirty="0">
                <a:solidFill>
                  <a:schemeClr val="tx1"/>
                </a:solidFill>
              </a:rPr>
              <a:t>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5" name="Picture 4">
            <a:extLst>
              <a:ext uri="{FF2B5EF4-FFF2-40B4-BE49-F238E27FC236}">
                <a16:creationId xmlns:a16="http://schemas.microsoft.com/office/drawing/2014/main" id="{AD5474C3-474D-D208-19E2-28F45B88ADB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1264766"/>
            <a:ext cx="10382612" cy="3529995"/>
          </a:xfrm>
          <a:prstGeom prst="rect">
            <a:avLst/>
          </a:prstGeom>
        </p:spPr>
      </p:pic>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2622706" cy="279796"/>
          </a:xfrm>
          <a:prstGeom prst="rect">
            <a:avLst/>
          </a:prstGeom>
          <a:noFill/>
        </p:spPr>
        <p:txBody>
          <a:bodyPr wrap="none" rtlCol="0">
            <a:spAutoFit/>
          </a:bodyPr>
          <a:lstStyle/>
          <a:p>
            <a:r>
              <a:rPr lang="en-US" sz="1600" dirty="0" err="1"/>
              <a:t>Vellend</a:t>
            </a:r>
            <a:r>
              <a:rPr lang="en-US" sz="1600" dirty="0"/>
              <a:t> et al. (2013) </a:t>
            </a:r>
            <a:r>
              <a:rPr lang="en-US" sz="1600" i="1" dirty="0"/>
              <a:t>PNAS</a:t>
            </a:r>
            <a:endParaRPr lang="en-US" sz="1600" dirty="0"/>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844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a:t>
            </a:r>
            <a:r>
              <a:rPr lang="en-US" b="1" dirty="0">
                <a:solidFill>
                  <a:schemeClr val="tx1"/>
                </a:solidFill>
              </a:rPr>
              <a:t>plant</a:t>
            </a:r>
            <a:r>
              <a:rPr lang="en-US" dirty="0">
                <a:solidFill>
                  <a:schemeClr val="tx1"/>
                </a:solidFill>
              </a:rPr>
              <a:t>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34178" y="6132318"/>
            <a:ext cx="2622706" cy="279796"/>
          </a:xfrm>
          <a:prstGeom prst="rect">
            <a:avLst/>
          </a:prstGeom>
          <a:noFill/>
        </p:spPr>
        <p:txBody>
          <a:bodyPr wrap="none" rtlCol="0">
            <a:spAutoFit/>
          </a:bodyPr>
          <a:lstStyle/>
          <a:p>
            <a:r>
              <a:rPr lang="en-US" sz="1600" dirty="0" err="1"/>
              <a:t>Vellend</a:t>
            </a:r>
            <a:r>
              <a:rPr lang="en-US" sz="1600" dirty="0"/>
              <a:t> et al. (2013) </a:t>
            </a:r>
            <a:r>
              <a:rPr lang="en-US" sz="1600" i="1" dirty="0"/>
              <a:t>PNAS</a:t>
            </a:r>
            <a:endParaRPr lang="en-US" sz="1600" dirty="0"/>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8" name="Picture 7">
            <a:extLst>
              <a:ext uri="{FF2B5EF4-FFF2-40B4-BE49-F238E27FC236}">
                <a16:creationId xmlns:a16="http://schemas.microsoft.com/office/drawing/2014/main" id="{187B7F94-DDF0-6887-07AD-E8478FDF2E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8094" y="869010"/>
            <a:ext cx="6282356" cy="4985095"/>
          </a:xfrm>
          <a:prstGeom prst="rect">
            <a:avLst/>
          </a:prstGeom>
        </p:spPr>
      </p:pic>
    </p:spTree>
    <p:extLst>
      <p:ext uri="{BB962C8B-B14F-4D97-AF65-F5344CB8AC3E}">
        <p14:creationId xmlns:p14="http://schemas.microsoft.com/office/powerpoint/2010/main" val="931732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a:t>
            </a:r>
            <a:r>
              <a:rPr lang="en-US" b="1" dirty="0">
                <a:solidFill>
                  <a:schemeClr val="tx1"/>
                </a:solidFill>
              </a:rPr>
              <a:t>plant</a:t>
            </a:r>
            <a:r>
              <a:rPr lang="en-US" dirty="0">
                <a:solidFill>
                  <a:schemeClr val="tx1"/>
                </a:solidFill>
              </a:rPr>
              <a:t>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34178" y="6132318"/>
            <a:ext cx="2513830" cy="338554"/>
          </a:xfrm>
          <a:prstGeom prst="rect">
            <a:avLst/>
          </a:prstGeom>
          <a:noFill/>
        </p:spPr>
        <p:txBody>
          <a:bodyPr wrap="none" rtlCol="0">
            <a:spAutoFit/>
          </a:bodyPr>
          <a:lstStyle/>
          <a:p>
            <a:r>
              <a:rPr lang="en-US" sz="1600" dirty="0" err="1"/>
              <a:t>Jandt</a:t>
            </a:r>
            <a:r>
              <a:rPr lang="en-US" sz="1600" dirty="0"/>
              <a:t> et al. (2022) </a:t>
            </a:r>
            <a:r>
              <a:rPr lang="en-US" sz="1600" i="1" dirty="0"/>
              <a:t>Nature</a:t>
            </a:r>
            <a:endParaRPr lang="en-US" sz="1600" dirty="0"/>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5" name="Picture 4">
            <a:extLst>
              <a:ext uri="{FF2B5EF4-FFF2-40B4-BE49-F238E27FC236}">
                <a16:creationId xmlns:a16="http://schemas.microsoft.com/office/drawing/2014/main" id="{AACE0F46-86A8-55E4-0008-9C16BA8476C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181"/>
          <a:stretch/>
        </p:blipFill>
        <p:spPr>
          <a:xfrm>
            <a:off x="963230" y="962024"/>
            <a:ext cx="4074289" cy="4927919"/>
          </a:xfrm>
          <a:prstGeom prst="rect">
            <a:avLst/>
          </a:prstGeom>
        </p:spPr>
      </p:pic>
      <p:pic>
        <p:nvPicPr>
          <p:cNvPr id="11" name="Picture 10">
            <a:extLst>
              <a:ext uri="{FF2B5EF4-FFF2-40B4-BE49-F238E27FC236}">
                <a16:creationId xmlns:a16="http://schemas.microsoft.com/office/drawing/2014/main" id="{62293D88-58C5-BF7F-C06D-7FC305C208D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50249"/>
          <a:stretch/>
        </p:blipFill>
        <p:spPr>
          <a:xfrm>
            <a:off x="5371980" y="806068"/>
            <a:ext cx="4226044" cy="2807281"/>
          </a:xfrm>
          <a:prstGeom prst="rect">
            <a:avLst/>
          </a:prstGeom>
        </p:spPr>
      </p:pic>
      <p:pic>
        <p:nvPicPr>
          <p:cNvPr id="12" name="Picture 11">
            <a:extLst>
              <a:ext uri="{FF2B5EF4-FFF2-40B4-BE49-F238E27FC236}">
                <a16:creationId xmlns:a16="http://schemas.microsoft.com/office/drawing/2014/main" id="{E1831BBC-F1E4-FEA2-DC8D-BCEFCC89B63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50499" r="-6482"/>
          <a:stretch/>
        </p:blipFill>
        <p:spPr>
          <a:xfrm>
            <a:off x="5467350" y="3622087"/>
            <a:ext cx="4755472" cy="2807281"/>
          </a:xfrm>
          <a:prstGeom prst="rect">
            <a:avLst/>
          </a:prstGeom>
        </p:spPr>
      </p:pic>
    </p:spTree>
    <p:extLst>
      <p:ext uri="{BB962C8B-B14F-4D97-AF65-F5344CB8AC3E}">
        <p14:creationId xmlns:p14="http://schemas.microsoft.com/office/powerpoint/2010/main" val="2465129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79139"/>
            <a:ext cx="5580374" cy="338554"/>
          </a:xfrm>
          <a:prstGeom prst="rect">
            <a:avLst/>
          </a:prstGeom>
          <a:noFill/>
        </p:spPr>
        <p:txBody>
          <a:bodyPr wrap="none" rtlCol="0">
            <a:spAutoFit/>
          </a:bodyPr>
          <a:lstStyle/>
          <a:p>
            <a:r>
              <a:rPr lang="en-US" sz="1600" dirty="0" err="1"/>
              <a:t>Dornelas</a:t>
            </a:r>
            <a:r>
              <a:rPr lang="en-US" sz="1600" dirty="0"/>
              <a:t> et al. (2015)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372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9" name="Picture 8">
            <a:extLst>
              <a:ext uri="{FF2B5EF4-FFF2-40B4-BE49-F238E27FC236}">
                <a16:creationId xmlns:a16="http://schemas.microsoft.com/office/drawing/2014/main" id="{C54172E2-8383-49BF-8B27-429E6E7370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949524"/>
            <a:ext cx="9781282" cy="4898823"/>
          </a:xfrm>
          <a:prstGeom prst="rect">
            <a:avLst/>
          </a:prstGeom>
        </p:spPr>
      </p:pic>
    </p:spTree>
    <p:extLst>
      <p:ext uri="{BB962C8B-B14F-4D97-AF65-F5344CB8AC3E}">
        <p14:creationId xmlns:p14="http://schemas.microsoft.com/office/powerpoint/2010/main" val="249886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24653" y="6188664"/>
            <a:ext cx="5580374" cy="338554"/>
          </a:xfrm>
          <a:prstGeom prst="rect">
            <a:avLst/>
          </a:prstGeom>
          <a:noFill/>
        </p:spPr>
        <p:txBody>
          <a:bodyPr wrap="none" rtlCol="0">
            <a:spAutoFit/>
          </a:bodyPr>
          <a:lstStyle/>
          <a:p>
            <a:r>
              <a:rPr lang="en-US" sz="1600" dirty="0" err="1"/>
              <a:t>Dornelas</a:t>
            </a:r>
            <a:r>
              <a:rPr lang="en-US" sz="1600" dirty="0"/>
              <a:t> et al. (2014)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79264" y="614675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3" name="Picture 2">
            <a:extLst>
              <a:ext uri="{FF2B5EF4-FFF2-40B4-BE49-F238E27FC236}">
                <a16:creationId xmlns:a16="http://schemas.microsoft.com/office/drawing/2014/main" id="{3EA1EFF4-0227-3798-7C1B-49CD69EAB6A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1383272"/>
            <a:ext cx="4865662" cy="4443254"/>
          </a:xfrm>
          <a:prstGeom prst="rect">
            <a:avLst/>
          </a:prstGeom>
        </p:spPr>
      </p:pic>
      <p:pic>
        <p:nvPicPr>
          <p:cNvPr id="8" name="Picture 7">
            <a:extLst>
              <a:ext uri="{FF2B5EF4-FFF2-40B4-BE49-F238E27FC236}">
                <a16:creationId xmlns:a16="http://schemas.microsoft.com/office/drawing/2014/main" id="{82C627CE-301A-0EAF-3762-DBF80C8F5AE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1383272"/>
            <a:ext cx="5119520" cy="4397776"/>
          </a:xfrm>
          <a:prstGeom prst="rect">
            <a:avLst/>
          </a:prstGeom>
        </p:spPr>
      </p:pic>
    </p:spTree>
    <p:extLst>
      <p:ext uri="{BB962C8B-B14F-4D97-AF65-F5344CB8AC3E}">
        <p14:creationId xmlns:p14="http://schemas.microsoft.com/office/powerpoint/2010/main" val="14288991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88664"/>
            <a:ext cx="2783134" cy="338554"/>
          </a:xfrm>
          <a:prstGeom prst="rect">
            <a:avLst/>
          </a:prstGeom>
          <a:noFill/>
        </p:spPr>
        <p:txBody>
          <a:bodyPr wrap="none" rtlCol="0">
            <a:spAutoFit/>
          </a:bodyPr>
          <a:lstStyle/>
          <a:p>
            <a:r>
              <a:rPr lang="en-US" sz="1600" dirty="0" err="1"/>
              <a:t>Blowes</a:t>
            </a:r>
            <a:r>
              <a:rPr lang="en-US" sz="1600" dirty="0"/>
              <a:t> et al. (2019)</a:t>
            </a:r>
            <a:r>
              <a:rPr lang="en-US" sz="1600" i="1" dirty="0"/>
              <a:t> Science</a:t>
            </a:r>
            <a:endParaRPr lang="cs-CZ" sz="1600" i="1" dirty="0"/>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4675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5" name="Picture 4">
            <a:extLst>
              <a:ext uri="{FF2B5EF4-FFF2-40B4-BE49-F238E27FC236}">
                <a16:creationId xmlns:a16="http://schemas.microsoft.com/office/drawing/2014/main" id="{5C4CE382-8940-8C50-D293-C98941E1414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32666" y="731900"/>
            <a:ext cx="9577792" cy="5338627"/>
          </a:xfrm>
          <a:prstGeom prst="rect">
            <a:avLst/>
          </a:prstGeom>
        </p:spPr>
      </p:pic>
    </p:spTree>
    <p:extLst>
      <p:ext uri="{BB962C8B-B14F-4D97-AF65-F5344CB8AC3E}">
        <p14:creationId xmlns:p14="http://schemas.microsoft.com/office/powerpoint/2010/main" val="3281923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solidFill>
            <a:schemeClr val="bg1">
              <a:lumMod val="85000"/>
            </a:schemeClr>
          </a:solidFill>
        </p:spPr>
        <p:txBody>
          <a:bodyPr/>
          <a:lstStyle/>
          <a:p>
            <a:r>
              <a:rPr lang="en-US" dirty="0">
                <a:solidFill>
                  <a:schemeClr val="tx1"/>
                </a:solidFill>
              </a:rPr>
              <a:t>Humans dramatically affect land use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pic>
        <p:nvPicPr>
          <p:cNvPr id="7" name="Picture 6">
            <a:extLst>
              <a:ext uri="{FF2B5EF4-FFF2-40B4-BE49-F238E27FC236}">
                <a16:creationId xmlns:a16="http://schemas.microsoft.com/office/drawing/2014/main" id="{C9CF1B7C-C32A-41EC-937D-7985FFC0B14C}"/>
              </a:ext>
            </a:extLst>
          </p:cNvPr>
          <p:cNvPicPr>
            <a:picLocks noChangeAspect="1"/>
          </p:cNvPicPr>
          <p:nvPr/>
        </p:nvPicPr>
        <p:blipFill>
          <a:blip r:embed="rId2">
            <a:lum/>
            <a:alphaModFix/>
            <a:extLst>
              <a:ext uri="{28A0092B-C50C-407E-A947-70E740481C1C}">
                <a14:useLocalDpi xmlns:a14="http://schemas.microsoft.com/office/drawing/2010/main"/>
              </a:ext>
            </a:extLst>
          </a:blip>
          <a:srcRect/>
          <a:stretch>
            <a:fillRect/>
          </a:stretch>
        </p:blipFill>
        <p:spPr>
          <a:xfrm>
            <a:off x="6602301" y="1519109"/>
            <a:ext cx="4558304" cy="3613213"/>
          </a:xfrm>
          <a:prstGeom prst="rect">
            <a:avLst/>
          </a:prstGeom>
          <a:noFill/>
          <a:ln>
            <a:noFill/>
          </a:ln>
        </p:spPr>
      </p:pic>
      <p:sp>
        <p:nvSpPr>
          <p:cNvPr id="8" name="TextBox 7">
            <a:extLst>
              <a:ext uri="{FF2B5EF4-FFF2-40B4-BE49-F238E27FC236}">
                <a16:creationId xmlns:a16="http://schemas.microsoft.com/office/drawing/2014/main" id="{A6759F35-DD8E-4536-898D-922FE9EF4CEF}"/>
              </a:ext>
            </a:extLst>
          </p:cNvPr>
          <p:cNvSpPr txBox="1"/>
          <p:nvPr/>
        </p:nvSpPr>
        <p:spPr>
          <a:xfrm>
            <a:off x="7674625" y="5132322"/>
            <a:ext cx="23519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Deforestation of Borneo</a:t>
            </a:r>
            <a:endParaRPr lang="cs-CZ" sz="1600" dirty="0">
              <a:latin typeface="Arial" panose="020B0604020202020204" pitchFamily="34" charset="0"/>
              <a:cs typeface="Arial" panose="020B0604020202020204" pitchFamily="34" charset="0"/>
            </a:endParaRPr>
          </a:p>
        </p:txBody>
      </p:sp>
      <p:pic>
        <p:nvPicPr>
          <p:cNvPr id="12" name="Picture 2" descr="Deforestation">
            <a:extLst>
              <a:ext uri="{FF2B5EF4-FFF2-40B4-BE49-F238E27FC236}">
                <a16:creationId xmlns:a16="http://schemas.microsoft.com/office/drawing/2014/main" id="{AA9E3608-DB94-4CB5-BC76-814FB96562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600" y="1768418"/>
            <a:ext cx="4544690" cy="29496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48903CB-9AD0-4424-8754-9AED8A78294F}"/>
              </a:ext>
            </a:extLst>
          </p:cNvPr>
          <p:cNvSpPr txBox="1"/>
          <p:nvPr/>
        </p:nvSpPr>
        <p:spPr>
          <a:xfrm>
            <a:off x="105507" y="6356350"/>
            <a:ext cx="6242538" cy="369332"/>
          </a:xfrm>
          <a:prstGeom prst="rect">
            <a:avLst/>
          </a:prstGeom>
          <a:noFill/>
        </p:spPr>
        <p:txBody>
          <a:bodyPr wrap="square">
            <a:spAutoFit/>
          </a:bodyPr>
          <a:lstStyle/>
          <a:p>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Wikimedia Commons</a:t>
            </a:r>
            <a:r>
              <a:rPr lang="en-US" dirty="0">
                <a:solidFill>
                  <a:srgbClr val="23373B"/>
                </a:solidFill>
                <a:latin typeface="Arial" panose="020B0604020202020204" pitchFamily="34" charset="0"/>
                <a:ea typeface="Droid Sans Fallback" pitchFamily="2"/>
                <a:cs typeface="Arial" panose="020B0604020202020204" pitchFamily="34" charset="0"/>
              </a:rPr>
              <a:t>, </a:t>
            </a: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UNEP</a:t>
            </a:r>
            <a:endParaRPr lang="en-US" dirty="0"/>
          </a:p>
        </p:txBody>
      </p:sp>
    </p:spTree>
    <p:extLst>
      <p:ext uri="{BB962C8B-B14F-4D97-AF65-F5344CB8AC3E}">
        <p14:creationId xmlns:p14="http://schemas.microsoft.com/office/powerpoint/2010/main" val="1388813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no change of local richness, if we think that things should be going bad?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3" name="Content Placeholder 8" descr="A picture containing map&#10;&#10;Description automatically generated">
            <a:extLst>
              <a:ext uri="{FF2B5EF4-FFF2-40B4-BE49-F238E27FC236}">
                <a16:creationId xmlns:a16="http://schemas.microsoft.com/office/drawing/2014/main" id="{547ECE9C-3377-E4C2-CB91-01BBB6CEA61E}"/>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3044785" y="2125432"/>
            <a:ext cx="5913272" cy="3008253"/>
          </a:xfrm>
        </p:spPr>
      </p:pic>
      <p:pic>
        <p:nvPicPr>
          <p:cNvPr id="5" name="Content Placeholder 8" descr="A picture containing map&#10;&#10;Description automatically generated">
            <a:extLst>
              <a:ext uri="{FF2B5EF4-FFF2-40B4-BE49-F238E27FC236}">
                <a16:creationId xmlns:a16="http://schemas.microsoft.com/office/drawing/2014/main" id="{1897AFC2-FC22-529C-97F5-E05B7177238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14345" y="5239767"/>
            <a:ext cx="3174153" cy="576742"/>
          </a:xfrm>
          <a:prstGeom prst="rect">
            <a:avLst/>
          </a:prstGeom>
        </p:spPr>
      </p:pic>
      <p:sp>
        <p:nvSpPr>
          <p:cNvPr id="7" name="TextBox 6">
            <a:extLst>
              <a:ext uri="{FF2B5EF4-FFF2-40B4-BE49-F238E27FC236}">
                <a16:creationId xmlns:a16="http://schemas.microsoft.com/office/drawing/2014/main" id="{6C3FA125-451D-0E0C-243F-70F87D28E884}"/>
              </a:ext>
            </a:extLst>
          </p:cNvPr>
          <p:cNvSpPr txBox="1"/>
          <p:nvPr/>
        </p:nvSpPr>
        <p:spPr>
          <a:xfrm>
            <a:off x="143678" y="6205894"/>
            <a:ext cx="4660250" cy="369332"/>
          </a:xfrm>
          <a:prstGeom prst="rect">
            <a:avLst/>
          </a:prstGeom>
          <a:noFill/>
        </p:spPr>
        <p:txBody>
          <a:bodyPr wrap="none" rtlCol="0">
            <a:spAutoFit/>
          </a:bodyPr>
          <a:lstStyle/>
          <a:p>
            <a:r>
              <a:rPr lang="en-US" dirty="0"/>
              <a:t>Meyer et al. (2015)</a:t>
            </a:r>
            <a:r>
              <a:rPr lang="en-US" i="1" dirty="0"/>
              <a:t> Nature Communications</a:t>
            </a:r>
            <a:endParaRPr lang="cs-CZ" i="1" dirty="0"/>
          </a:p>
        </p:txBody>
      </p:sp>
      <p:sp>
        <p:nvSpPr>
          <p:cNvPr id="9" name="TextBox 8">
            <a:extLst>
              <a:ext uri="{FF2B5EF4-FFF2-40B4-BE49-F238E27FC236}">
                <a16:creationId xmlns:a16="http://schemas.microsoft.com/office/drawing/2014/main" id="{CC7106D5-DF33-7EA0-F110-F2589AF40FE8}"/>
              </a:ext>
            </a:extLst>
          </p:cNvPr>
          <p:cNvSpPr txBox="1"/>
          <p:nvPr/>
        </p:nvSpPr>
        <p:spPr>
          <a:xfrm>
            <a:off x="1295400" y="855345"/>
            <a:ext cx="9820275" cy="1025922"/>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dirty="0"/>
              <a:t>Spatial, temporal, but also </a:t>
            </a:r>
            <a:r>
              <a:rPr lang="en-US" b="1" dirty="0"/>
              <a:t>taxonomic </a:t>
            </a:r>
            <a:r>
              <a:rPr lang="en-US" dirty="0"/>
              <a:t>gaps and biases</a:t>
            </a:r>
          </a:p>
          <a:p>
            <a:pPr marL="285750" indent="-285750">
              <a:lnSpc>
                <a:spcPct val="150000"/>
              </a:lnSpc>
              <a:spcAft>
                <a:spcPts val="1200"/>
              </a:spcAft>
              <a:buFont typeface="Arial" panose="020B0604020202020204" pitchFamily="34" charset="0"/>
              <a:buChar char="•"/>
            </a:pPr>
            <a:r>
              <a:rPr lang="en-US" dirty="0"/>
              <a:t>There is massive </a:t>
            </a:r>
            <a:r>
              <a:rPr lang="en-US" b="1" dirty="0"/>
              <a:t>geographic bias </a:t>
            </a:r>
            <a:r>
              <a:rPr lang="en-US" dirty="0"/>
              <a:t>towards the rich Global North, accessible areas, etc. </a:t>
            </a:r>
          </a:p>
        </p:txBody>
      </p:sp>
    </p:spTree>
    <p:extLst>
      <p:ext uri="{BB962C8B-B14F-4D97-AF65-F5344CB8AC3E}">
        <p14:creationId xmlns:p14="http://schemas.microsoft.com/office/powerpoint/2010/main" val="310478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Sampling problem – Spatial gaps and biases in biodiversity data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41</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79139"/>
            <a:ext cx="5580374" cy="338554"/>
          </a:xfrm>
          <a:prstGeom prst="rect">
            <a:avLst/>
          </a:prstGeom>
          <a:noFill/>
        </p:spPr>
        <p:txBody>
          <a:bodyPr wrap="none" rtlCol="0">
            <a:spAutoFit/>
          </a:bodyPr>
          <a:lstStyle/>
          <a:p>
            <a:r>
              <a:rPr lang="en-US" sz="1600" dirty="0" err="1"/>
              <a:t>Dornelas</a:t>
            </a:r>
            <a:r>
              <a:rPr lang="en-US" sz="1600" dirty="0"/>
              <a:t> et al. (2015)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372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9" name="Picture 8">
            <a:extLst>
              <a:ext uri="{FF2B5EF4-FFF2-40B4-BE49-F238E27FC236}">
                <a16:creationId xmlns:a16="http://schemas.microsoft.com/office/drawing/2014/main" id="{C54172E2-8383-49BF-8B27-429E6E7370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949524"/>
            <a:ext cx="9781282" cy="4898823"/>
          </a:xfrm>
          <a:prstGeom prst="rect">
            <a:avLst/>
          </a:prstGeom>
        </p:spPr>
      </p:pic>
    </p:spTree>
    <p:extLst>
      <p:ext uri="{BB962C8B-B14F-4D97-AF65-F5344CB8AC3E}">
        <p14:creationId xmlns:p14="http://schemas.microsoft.com/office/powerpoint/2010/main" val="3120479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solidFill>
            <a:schemeClr val="bg1">
              <a:lumMod val="85000"/>
            </a:schemeClr>
          </a:solidFill>
        </p:spPr>
        <p:txBody>
          <a:bodyPr/>
          <a:lstStyle/>
          <a:p>
            <a:r>
              <a:rPr lang="en-US" dirty="0">
                <a:solidFill>
                  <a:schemeClr val="tx1"/>
                </a:solidFill>
              </a:rPr>
              <a:t>Temporal bias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60214" y="5859903"/>
            <a:ext cx="3839577" cy="369332"/>
          </a:xfrm>
          <a:prstGeom prst="rect">
            <a:avLst/>
          </a:prstGeom>
          <a:noFill/>
        </p:spPr>
        <p:txBody>
          <a:bodyPr wrap="none" rtlCol="0">
            <a:spAutoFit/>
          </a:bodyPr>
          <a:lstStyle/>
          <a:p>
            <a:r>
              <a:rPr lang="en-US" dirty="0"/>
              <a:t>https://www.gbif.org/analytics/global</a:t>
            </a:r>
            <a:endParaRPr lang="cs-CZ" i="1" dirty="0"/>
          </a:p>
        </p:txBody>
      </p:sp>
      <p:sp>
        <p:nvSpPr>
          <p:cNvPr id="3" name="Footer Placeholder 4">
            <a:extLst>
              <a:ext uri="{FF2B5EF4-FFF2-40B4-BE49-F238E27FC236}">
                <a16:creationId xmlns:a16="http://schemas.microsoft.com/office/drawing/2014/main" id="{5FC7C794-113A-C0DD-7B06-809EA7748073}"/>
              </a:ext>
            </a:extLst>
          </p:cNvPr>
          <p:cNvSpPr>
            <a:spLocks noGrp="1"/>
          </p:cNvSpPr>
          <p:nvPr>
            <p:ph type="ftr" sz="quarter" idx="11"/>
          </p:nvPr>
        </p:nvSpPr>
        <p:spPr>
          <a:xfrm>
            <a:off x="1" y="6578082"/>
            <a:ext cx="9448800" cy="279918"/>
          </a:xfrm>
        </p:spPr>
        <p:txBody>
          <a:bodyPr/>
          <a:lstStyle/>
          <a:p>
            <a:endParaRPr lang="cs-CZ" dirty="0"/>
          </a:p>
        </p:txBody>
      </p:sp>
      <p:cxnSp>
        <p:nvCxnSpPr>
          <p:cNvPr id="11" name="Straight Connector 10">
            <a:extLst>
              <a:ext uri="{FF2B5EF4-FFF2-40B4-BE49-F238E27FC236}">
                <a16:creationId xmlns:a16="http://schemas.microsoft.com/office/drawing/2014/main" id="{0B5E650E-F8E3-BE46-2EB6-60AB6ACA511E}"/>
              </a:ext>
            </a:extLst>
          </p:cNvPr>
          <p:cNvCxnSpPr>
            <a:cxnSpLocks/>
          </p:cNvCxnSpPr>
          <p:nvPr/>
        </p:nvCxnSpPr>
        <p:spPr>
          <a:xfrm>
            <a:off x="360214" y="5788054"/>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E1D6748E-5F2A-56B0-3001-9BC436D72D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5505" y="1008804"/>
            <a:ext cx="5839512" cy="4379634"/>
          </a:xfrm>
          <a:prstGeom prst="rect">
            <a:avLst/>
          </a:prstGeom>
        </p:spPr>
      </p:pic>
    </p:spTree>
    <p:extLst>
      <p:ext uri="{BB962C8B-B14F-4D97-AF65-F5344CB8AC3E}">
        <p14:creationId xmlns:p14="http://schemas.microsoft.com/office/powerpoint/2010/main" val="3010425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no change of local richness, if we think that things should be going bad?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5F17B15F-F242-9095-25C3-F0FD10E39E29}"/>
              </a:ext>
            </a:extLst>
          </p:cNvPr>
          <p:cNvSpPr txBox="1"/>
          <p:nvPr/>
        </p:nvSpPr>
        <p:spPr>
          <a:xfrm>
            <a:off x="1295400" y="832485"/>
            <a:ext cx="9820275" cy="6119624"/>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1600" b="1" dirty="0"/>
              <a:t>Too many concepts, indices, and indicators (of loss)</a:t>
            </a:r>
            <a:r>
              <a:rPr lang="en-US" sz="1600" dirty="0"/>
              <a:t>. Population declines, extinction risk, number of extinctions, range contractions, per-species extinction rate, and decline of species richness are related but different things.</a:t>
            </a:r>
          </a:p>
          <a:p>
            <a:pPr marL="285750" indent="-285750">
              <a:lnSpc>
                <a:spcPct val="150000"/>
              </a:lnSpc>
              <a:spcAft>
                <a:spcPts val="1200"/>
              </a:spcAft>
              <a:buFont typeface="Arial" panose="020B0604020202020204" pitchFamily="34" charset="0"/>
              <a:buChar char="•"/>
            </a:pPr>
            <a:r>
              <a:rPr lang="en-US" sz="1600" dirty="0"/>
              <a:t>The problem of </a:t>
            </a:r>
            <a:r>
              <a:rPr lang="en-US" sz="1600" b="1" dirty="0"/>
              <a:t>shifting baselines </a:t>
            </a:r>
            <a:r>
              <a:rPr lang="en-US" sz="1600" dirty="0"/>
              <a:t>– maybe things were already bad at the start of the time series, and so we are not seeing the main change because it happened long ago</a:t>
            </a:r>
          </a:p>
          <a:p>
            <a:pPr marL="285750" indent="-285750">
              <a:lnSpc>
                <a:spcPct val="150000"/>
              </a:lnSpc>
              <a:spcAft>
                <a:spcPts val="1200"/>
              </a:spcAft>
              <a:buFont typeface="Arial" panose="020B0604020202020204" pitchFamily="34" charset="0"/>
              <a:buChar char="•"/>
            </a:pPr>
            <a:r>
              <a:rPr lang="en-US" sz="1600" dirty="0"/>
              <a:t>Alpha, beta, gamma, functional, genetic, diversity, abundance-based vs incidence-based, …</a:t>
            </a:r>
          </a:p>
          <a:p>
            <a:pPr marL="285750" indent="-285750">
              <a:lnSpc>
                <a:spcPct val="150000"/>
              </a:lnSpc>
              <a:spcAft>
                <a:spcPts val="1200"/>
              </a:spcAft>
              <a:buFont typeface="Arial" panose="020B0604020202020204" pitchFamily="34" charset="0"/>
              <a:buChar char="•"/>
            </a:pPr>
            <a:r>
              <a:rPr lang="en-US" sz="1600" dirty="0"/>
              <a:t>Most time series from </a:t>
            </a:r>
            <a:r>
              <a:rPr lang="en-US" sz="1600" b="1" dirty="0"/>
              <a:t>natural or semi-natural habitats </a:t>
            </a:r>
            <a:r>
              <a:rPr lang="en-US" sz="1600" dirty="0"/>
              <a:t>(not from parking lots, clearings)</a:t>
            </a:r>
          </a:p>
          <a:p>
            <a:pPr marL="285750" indent="-285750">
              <a:lnSpc>
                <a:spcPct val="150000"/>
              </a:lnSpc>
              <a:spcAft>
                <a:spcPts val="1200"/>
              </a:spcAft>
              <a:buFont typeface="Arial" panose="020B0604020202020204" pitchFamily="34" charset="0"/>
              <a:buChar char="•"/>
            </a:pPr>
            <a:r>
              <a:rPr lang="en-US" sz="1600" dirty="0"/>
              <a:t>Sampling issues ignored – </a:t>
            </a:r>
            <a:r>
              <a:rPr lang="en-US" sz="1600" b="1" dirty="0"/>
              <a:t>imperfect detection </a:t>
            </a:r>
            <a:r>
              <a:rPr lang="en-US" sz="1600" dirty="0"/>
              <a:t>of presence, absence, loss and gain (it is difficult to prove that something has disappeared)</a:t>
            </a:r>
          </a:p>
          <a:p>
            <a:pPr marL="285750" indent="-285750">
              <a:lnSpc>
                <a:spcPct val="150000"/>
              </a:lnSpc>
              <a:spcAft>
                <a:spcPts val="1200"/>
              </a:spcAft>
              <a:buFont typeface="Arial" panose="020B0604020202020204" pitchFamily="34" charset="0"/>
              <a:buChar char="•"/>
            </a:pPr>
            <a:r>
              <a:rPr lang="en-US" sz="1600" dirty="0"/>
              <a:t>We </a:t>
            </a:r>
            <a:r>
              <a:rPr lang="en-US" sz="1600" b="1" dirty="0"/>
              <a:t>fail to detect the loss of rare species</a:t>
            </a:r>
            <a:r>
              <a:rPr lang="en-US" sz="1600" dirty="0"/>
              <a:t>, because they are … rare</a:t>
            </a:r>
          </a:p>
          <a:p>
            <a:pPr marL="285750" indent="-285750">
              <a:lnSpc>
                <a:spcPct val="150000"/>
              </a:lnSpc>
              <a:spcAft>
                <a:spcPts val="1200"/>
              </a:spcAft>
              <a:buFont typeface="Arial" panose="020B0604020202020204" pitchFamily="34" charset="0"/>
              <a:buChar char="•"/>
            </a:pPr>
            <a:r>
              <a:rPr lang="en-US" sz="1600" b="1" dirty="0"/>
              <a:t>Biodiversity change is </a:t>
            </a:r>
            <a:r>
              <a:rPr lang="en-US" sz="1600" b="1" u="sng" dirty="0"/>
              <a:t>grain-dependent</a:t>
            </a:r>
          </a:p>
          <a:p>
            <a:pPr marL="285750" indent="-285750">
              <a:lnSpc>
                <a:spcPct val="150000"/>
              </a:lnSpc>
              <a:spcAft>
                <a:spcPts val="1200"/>
              </a:spcAft>
              <a:buFont typeface="Arial" panose="020B0604020202020204" pitchFamily="34" charset="0"/>
              <a:buChar char="•"/>
            </a:pPr>
            <a:endParaRPr lang="en-US" sz="1600" dirty="0"/>
          </a:p>
          <a:p>
            <a:pPr marL="285750" indent="-28575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337410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debt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44</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79139"/>
            <a:ext cx="5233997" cy="338554"/>
          </a:xfrm>
          <a:prstGeom prst="rect">
            <a:avLst/>
          </a:prstGeom>
          <a:noFill/>
        </p:spPr>
        <p:txBody>
          <a:bodyPr wrap="none" rtlCol="0">
            <a:spAutoFit/>
          </a:bodyPr>
          <a:lstStyle/>
          <a:p>
            <a:r>
              <a:rPr lang="en-US" sz="1600" dirty="0" err="1"/>
              <a:t>Kuussaari</a:t>
            </a:r>
            <a:r>
              <a:rPr lang="en-US" sz="1600" dirty="0"/>
              <a:t> et al. (2009) </a:t>
            </a:r>
            <a:r>
              <a:rPr lang="en-US" sz="1600" i="1" dirty="0"/>
              <a:t>Trends in Ecology and Evolution</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372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1026" name="Picture 2">
            <a:extLst>
              <a:ext uri="{FF2B5EF4-FFF2-40B4-BE49-F238E27FC236}">
                <a16:creationId xmlns:a16="http://schemas.microsoft.com/office/drawing/2014/main" id="{582912B4-F1A8-8AD9-D244-6FDCAAA98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0" y="1087491"/>
            <a:ext cx="77343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58AF42-DF45-68B6-7794-DCED3B4A488E}"/>
              </a:ext>
            </a:extLst>
          </p:cNvPr>
          <p:cNvSpPr txBox="1"/>
          <p:nvPr/>
        </p:nvSpPr>
        <p:spPr>
          <a:xfrm>
            <a:off x="8481060" y="1087491"/>
            <a:ext cx="3135630" cy="3139321"/>
          </a:xfrm>
          <a:prstGeom prst="rect">
            <a:avLst/>
          </a:prstGeom>
          <a:noFill/>
        </p:spPr>
        <p:txBody>
          <a:bodyPr wrap="square">
            <a:spAutoFit/>
          </a:bodyPr>
          <a:lstStyle/>
          <a:p>
            <a:r>
              <a:rPr lang="en-US" b="0" i="0" dirty="0">
                <a:solidFill>
                  <a:srgbClr val="1F1F1F"/>
                </a:solidFill>
                <a:effectLst/>
                <a:latin typeface="ElsevierGulliver"/>
              </a:rPr>
              <a:t>Local extinction of species can occur with a </a:t>
            </a:r>
            <a:r>
              <a:rPr lang="en-US" b="1" i="0" dirty="0">
                <a:solidFill>
                  <a:srgbClr val="1F1F1F"/>
                </a:solidFill>
                <a:effectLst/>
                <a:latin typeface="ElsevierGulliver"/>
              </a:rPr>
              <a:t>substantial delay </a:t>
            </a:r>
            <a:r>
              <a:rPr lang="en-US" b="0" i="0" dirty="0">
                <a:solidFill>
                  <a:srgbClr val="1F1F1F"/>
                </a:solidFill>
                <a:effectLst/>
                <a:latin typeface="ElsevierGulliver"/>
              </a:rPr>
              <a:t>following habitat loss or degradation. Accumulating evidence suggests that such extinction debts pose a significant but often unrecognized challenge for biodiversity conservation across a wide range of taxa and ecosystems.</a:t>
            </a:r>
            <a:endParaRPr lang="en-US" dirty="0"/>
          </a:p>
        </p:txBody>
      </p:sp>
    </p:spTree>
    <p:extLst>
      <p:ext uri="{BB962C8B-B14F-4D97-AF65-F5344CB8AC3E}">
        <p14:creationId xmlns:p14="http://schemas.microsoft.com/office/powerpoint/2010/main" val="4096336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69611"/>
            <a:ext cx="2700547" cy="584775"/>
          </a:xfrm>
          <a:prstGeom prst="rect">
            <a:avLst/>
          </a:prstGeom>
          <a:noFill/>
        </p:spPr>
        <p:txBody>
          <a:bodyPr wrap="none" rtlCol="0">
            <a:spAutoFit/>
          </a:bodyPr>
          <a:lstStyle/>
          <a:p>
            <a:r>
              <a:rPr lang="en-US" sz="1600" dirty="0"/>
              <a:t>Keil et al. (2011) </a:t>
            </a:r>
            <a:r>
              <a:rPr lang="en-US" sz="1600" i="1" dirty="0" err="1"/>
              <a:t>Ecography</a:t>
            </a:r>
            <a:endParaRPr lang="en-US" sz="1600" i="1" dirty="0"/>
          </a:p>
          <a:p>
            <a:r>
              <a:rPr lang="en-US" sz="1600" dirty="0"/>
              <a:t>Powell et al. (2013) </a:t>
            </a:r>
            <a:r>
              <a:rPr lang="en-US" sz="1600" i="1" dirty="0"/>
              <a:t>Science</a:t>
            </a:r>
          </a:p>
        </p:txBody>
      </p:sp>
      <p:cxnSp>
        <p:nvCxnSpPr>
          <p:cNvPr id="11" name="Straight Connector 10">
            <a:extLst>
              <a:ext uri="{FF2B5EF4-FFF2-40B4-BE49-F238E27FC236}">
                <a16:creationId xmlns:a16="http://schemas.microsoft.com/office/drawing/2014/main" id="{FF452D55-D716-4365-BD44-56C8A71A1BD1}"/>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76F1E18-64D6-539D-8FB9-D8C281C879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3877" y="799437"/>
            <a:ext cx="2779791" cy="2649894"/>
          </a:xfrm>
          <a:prstGeom prst="rect">
            <a:avLst/>
          </a:prstGeom>
        </p:spPr>
      </p:pic>
      <p:cxnSp>
        <p:nvCxnSpPr>
          <p:cNvPr id="7" name="Straight Arrow Connector 6">
            <a:extLst>
              <a:ext uri="{FF2B5EF4-FFF2-40B4-BE49-F238E27FC236}">
                <a16:creationId xmlns:a16="http://schemas.microsoft.com/office/drawing/2014/main" id="{3217715A-FBDD-9AFA-434C-964ACB09E0CF}"/>
              </a:ext>
            </a:extLst>
          </p:cNvPr>
          <p:cNvCxnSpPr/>
          <p:nvPr/>
        </p:nvCxnSpPr>
        <p:spPr>
          <a:xfrm flipV="1">
            <a:off x="1859347" y="1892968"/>
            <a:ext cx="0" cy="336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38B933F-1597-59DC-1030-133F7F05F849}"/>
              </a:ext>
            </a:extLst>
          </p:cNvPr>
          <p:cNvCxnSpPr>
            <a:cxnSpLocks/>
          </p:cNvCxnSpPr>
          <p:nvPr/>
        </p:nvCxnSpPr>
        <p:spPr>
          <a:xfrm>
            <a:off x="3391368" y="1259305"/>
            <a:ext cx="0" cy="3368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16628-B541-0B77-E680-15E8E6AA65FE}"/>
              </a:ext>
            </a:extLst>
          </p:cNvPr>
          <p:cNvSpPr txBox="1"/>
          <p:nvPr/>
        </p:nvSpPr>
        <p:spPr>
          <a:xfrm>
            <a:off x="1610694" y="2203618"/>
            <a:ext cx="763351" cy="276999"/>
          </a:xfrm>
          <a:prstGeom prst="rect">
            <a:avLst/>
          </a:prstGeom>
          <a:noFill/>
        </p:spPr>
        <p:txBody>
          <a:bodyPr wrap="none" rtlCol="0">
            <a:spAutoFit/>
          </a:bodyPr>
          <a:lstStyle/>
          <a:p>
            <a:r>
              <a:rPr lang="en-US" sz="1200" dirty="0"/>
              <a:t>increase</a:t>
            </a:r>
          </a:p>
        </p:txBody>
      </p:sp>
      <p:sp>
        <p:nvSpPr>
          <p:cNvPr id="13" name="TextBox 12">
            <a:extLst>
              <a:ext uri="{FF2B5EF4-FFF2-40B4-BE49-F238E27FC236}">
                <a16:creationId xmlns:a16="http://schemas.microsoft.com/office/drawing/2014/main" id="{C51B4234-9B07-AF83-D8D1-4FEEA875A89A}"/>
              </a:ext>
            </a:extLst>
          </p:cNvPr>
          <p:cNvSpPr txBox="1"/>
          <p:nvPr/>
        </p:nvSpPr>
        <p:spPr>
          <a:xfrm>
            <a:off x="2576721" y="1242977"/>
            <a:ext cx="814647" cy="276999"/>
          </a:xfrm>
          <a:prstGeom prst="rect">
            <a:avLst/>
          </a:prstGeom>
          <a:noFill/>
        </p:spPr>
        <p:txBody>
          <a:bodyPr wrap="none" rtlCol="0">
            <a:spAutoFit/>
          </a:bodyPr>
          <a:lstStyle/>
          <a:p>
            <a:r>
              <a:rPr lang="en-US" sz="1200" dirty="0"/>
              <a:t>decrease</a:t>
            </a:r>
          </a:p>
        </p:txBody>
      </p:sp>
      <p:grpSp>
        <p:nvGrpSpPr>
          <p:cNvPr id="3" name="Group 2">
            <a:extLst>
              <a:ext uri="{FF2B5EF4-FFF2-40B4-BE49-F238E27FC236}">
                <a16:creationId xmlns:a16="http://schemas.microsoft.com/office/drawing/2014/main" id="{23149387-1944-FB45-0DB7-C3CCE5A027D1}"/>
              </a:ext>
            </a:extLst>
          </p:cNvPr>
          <p:cNvGrpSpPr/>
          <p:nvPr/>
        </p:nvGrpSpPr>
        <p:grpSpPr>
          <a:xfrm>
            <a:off x="1173658" y="3595107"/>
            <a:ext cx="7775789" cy="2162341"/>
            <a:chOff x="-2607013" y="1709738"/>
            <a:chExt cx="13492265" cy="3752014"/>
          </a:xfrm>
        </p:grpSpPr>
        <p:pic>
          <p:nvPicPr>
            <p:cNvPr id="9" name="Picture 8">
              <a:extLst>
                <a:ext uri="{FF2B5EF4-FFF2-40B4-BE49-F238E27FC236}">
                  <a16:creationId xmlns:a16="http://schemas.microsoft.com/office/drawing/2014/main" id="{50B853C7-9D9D-696F-726B-7888C4C457B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4" name="Oval 13">
              <a:extLst>
                <a:ext uri="{FF2B5EF4-FFF2-40B4-BE49-F238E27FC236}">
                  <a16:creationId xmlns:a16="http://schemas.microsoft.com/office/drawing/2014/main" id="{94E33FB5-C866-E6AE-4E4D-AE5D4CF1EBD4}"/>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5357E13-F18B-EB39-AB53-12AF7BCF56E2}"/>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4557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6125255"/>
            <a:ext cx="2512226" cy="338554"/>
          </a:xfrm>
          <a:prstGeom prst="rect">
            <a:avLst/>
          </a:prstGeom>
          <a:noFill/>
        </p:spPr>
        <p:txBody>
          <a:bodyPr wrap="none" rtlCol="0">
            <a:spAutoFit/>
          </a:bodyPr>
          <a:lstStyle/>
          <a:p>
            <a:r>
              <a:rPr lang="en-US" sz="1600" dirty="0"/>
              <a:t>Chase et al. (2019) Oikos</a:t>
            </a:r>
            <a:endParaRPr lang="en-US" sz="1600" i="1" dirty="0"/>
          </a:p>
        </p:txBody>
      </p:sp>
      <p:cxnSp>
        <p:nvCxnSpPr>
          <p:cNvPr id="11" name="Straight Connector 10">
            <a:extLst>
              <a:ext uri="{FF2B5EF4-FFF2-40B4-BE49-F238E27FC236}">
                <a16:creationId xmlns:a16="http://schemas.microsoft.com/office/drawing/2014/main" id="{FF452D55-D716-4365-BD44-56C8A71A1BD1}"/>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A1604C2-03F0-8839-45BB-876AB03CCB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935050"/>
            <a:ext cx="6381732" cy="4780547"/>
          </a:xfrm>
          <a:prstGeom prst="rect">
            <a:avLst/>
          </a:prstGeom>
        </p:spPr>
      </p:pic>
    </p:spTree>
    <p:extLst>
      <p:ext uri="{BB962C8B-B14F-4D97-AF65-F5344CB8AC3E}">
        <p14:creationId xmlns:p14="http://schemas.microsoft.com/office/powerpoint/2010/main" val="1936271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EA832B9C-15C2-3B97-4119-5CFB1804933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4292"/>
          <a:stretch/>
        </p:blipFill>
        <p:spPr>
          <a:xfrm>
            <a:off x="319736" y="1844464"/>
            <a:ext cx="5254213" cy="4200676"/>
          </a:xfrm>
          <a:prstGeom prst="rect">
            <a:avLst/>
          </a:prstGeom>
        </p:spPr>
      </p:pic>
      <p:pic>
        <p:nvPicPr>
          <p:cNvPr id="8" name="Picture 7">
            <a:extLst>
              <a:ext uri="{FF2B5EF4-FFF2-40B4-BE49-F238E27FC236}">
                <a16:creationId xmlns:a16="http://schemas.microsoft.com/office/drawing/2014/main" id="{10E328B8-8B33-B3D4-3CE8-C090E3A3DB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73949" y="2078718"/>
            <a:ext cx="6401419" cy="3732167"/>
          </a:xfrm>
          <a:prstGeom prst="rect">
            <a:avLst/>
          </a:prstGeom>
        </p:spPr>
      </p:pic>
      <p:sp>
        <p:nvSpPr>
          <p:cNvPr id="3" name="TextBox 2">
            <a:extLst>
              <a:ext uri="{FF2B5EF4-FFF2-40B4-BE49-F238E27FC236}">
                <a16:creationId xmlns:a16="http://schemas.microsoft.com/office/drawing/2014/main" id="{B84E7374-6353-043C-6E66-6F484EAD7F79}"/>
              </a:ext>
            </a:extLst>
          </p:cNvPr>
          <p:cNvSpPr txBox="1"/>
          <p:nvPr/>
        </p:nvSpPr>
        <p:spPr>
          <a:xfrm>
            <a:off x="284014" y="6154437"/>
            <a:ext cx="3822265" cy="338554"/>
          </a:xfrm>
          <a:prstGeom prst="rect">
            <a:avLst/>
          </a:prstGeom>
          <a:noFill/>
        </p:spPr>
        <p:txBody>
          <a:bodyPr wrap="none" rtlCol="0">
            <a:spAutoFit/>
          </a:bodyPr>
          <a:lstStyle/>
          <a:p>
            <a:r>
              <a:rPr lang="en-US" sz="1600" dirty="0"/>
              <a:t>Leroy (2023) </a:t>
            </a:r>
            <a:r>
              <a:rPr lang="en-US" sz="1600" i="1" dirty="0"/>
              <a:t>Basic and Applied Ecology</a:t>
            </a:r>
          </a:p>
        </p:txBody>
      </p:sp>
      <p:cxnSp>
        <p:nvCxnSpPr>
          <p:cNvPr id="7" name="Straight Connector 6">
            <a:extLst>
              <a:ext uri="{FF2B5EF4-FFF2-40B4-BE49-F238E27FC236}">
                <a16:creationId xmlns:a16="http://schemas.microsoft.com/office/drawing/2014/main" id="{26E13738-B310-10B3-A031-DBA179C8548E}"/>
              </a:ext>
            </a:extLst>
          </p:cNvPr>
          <p:cNvCxnSpPr>
            <a:cxnSpLocks/>
          </p:cNvCxnSpPr>
          <p:nvPr/>
        </p:nvCxnSpPr>
        <p:spPr>
          <a:xfrm>
            <a:off x="360214" y="609345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3821D8D9-CD9D-D709-E12A-FA15144BA30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722743" y="915290"/>
            <a:ext cx="1849211" cy="1849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039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11" name="Straight Connector 10">
            <a:extLst>
              <a:ext uri="{FF2B5EF4-FFF2-40B4-BE49-F238E27FC236}">
                <a16:creationId xmlns:a16="http://schemas.microsoft.com/office/drawing/2014/main" id="{FF452D55-D716-4365-BD44-56C8A71A1BD1}"/>
              </a:ext>
            </a:extLst>
          </p:cNvPr>
          <p:cNvCxnSpPr>
            <a:cxnSpLocks/>
          </p:cNvCxnSpPr>
          <p:nvPr/>
        </p:nvCxnSpPr>
        <p:spPr>
          <a:xfrm>
            <a:off x="360214" y="609345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C6DF48-D0CB-314F-668C-5CEBFDF7B5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7906" y="764542"/>
            <a:ext cx="7268901" cy="5411638"/>
          </a:xfrm>
          <a:prstGeom prst="rect">
            <a:avLst/>
          </a:prstGeom>
        </p:spPr>
      </p:pic>
      <p:sp>
        <p:nvSpPr>
          <p:cNvPr id="3" name="TextBox 2">
            <a:extLst>
              <a:ext uri="{FF2B5EF4-FFF2-40B4-BE49-F238E27FC236}">
                <a16:creationId xmlns:a16="http://schemas.microsoft.com/office/drawing/2014/main" id="{020F8C30-C070-63E7-7212-B8E639126065}"/>
              </a:ext>
            </a:extLst>
          </p:cNvPr>
          <p:cNvSpPr txBox="1"/>
          <p:nvPr/>
        </p:nvSpPr>
        <p:spPr>
          <a:xfrm>
            <a:off x="284014" y="6154437"/>
            <a:ext cx="3822265" cy="338554"/>
          </a:xfrm>
          <a:prstGeom prst="rect">
            <a:avLst/>
          </a:prstGeom>
          <a:noFill/>
        </p:spPr>
        <p:txBody>
          <a:bodyPr wrap="none" rtlCol="0">
            <a:spAutoFit/>
          </a:bodyPr>
          <a:lstStyle/>
          <a:p>
            <a:r>
              <a:rPr lang="en-US" sz="1600" dirty="0"/>
              <a:t>Leroy (2023) </a:t>
            </a:r>
            <a:r>
              <a:rPr lang="en-US" sz="1600" i="1" dirty="0"/>
              <a:t>Basic and Applied Ecology</a:t>
            </a:r>
          </a:p>
        </p:txBody>
      </p:sp>
    </p:spTree>
    <p:extLst>
      <p:ext uri="{BB962C8B-B14F-4D97-AF65-F5344CB8AC3E}">
        <p14:creationId xmlns:p14="http://schemas.microsoft.com/office/powerpoint/2010/main" val="3572218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52D97935-BF69-2E7A-3F3E-8754029E4F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7138" y="1706205"/>
            <a:ext cx="9563100" cy="4743450"/>
          </a:xfrm>
          <a:prstGeom prst="rect">
            <a:avLst/>
          </a:prstGeom>
        </p:spPr>
      </p:pic>
      <p:sp>
        <p:nvSpPr>
          <p:cNvPr id="3" name="TextBox 2">
            <a:extLst>
              <a:ext uri="{FF2B5EF4-FFF2-40B4-BE49-F238E27FC236}">
                <a16:creationId xmlns:a16="http://schemas.microsoft.com/office/drawing/2014/main" id="{B011B7B6-09E6-1E08-3E9B-38CC10E39DB6}"/>
              </a:ext>
            </a:extLst>
          </p:cNvPr>
          <p:cNvSpPr txBox="1"/>
          <p:nvPr/>
        </p:nvSpPr>
        <p:spPr>
          <a:xfrm>
            <a:off x="3101618" y="1254612"/>
            <a:ext cx="6868291" cy="646331"/>
          </a:xfrm>
          <a:prstGeom prst="rect">
            <a:avLst/>
          </a:prstGeom>
          <a:noFill/>
        </p:spPr>
        <p:txBody>
          <a:bodyPr wrap="square" rtlCol="0">
            <a:spAutoFit/>
          </a:bodyPr>
          <a:lstStyle/>
          <a:p>
            <a:r>
              <a:rPr lang="en-US" dirty="0"/>
              <a:t>This is a hypothetical toy example of how variable can species richness change be with scale, reality is probably not like that …</a:t>
            </a:r>
          </a:p>
        </p:txBody>
      </p:sp>
    </p:spTree>
    <p:extLst>
      <p:ext uri="{BB962C8B-B14F-4D97-AF65-F5344CB8AC3E}">
        <p14:creationId xmlns:p14="http://schemas.microsoft.com/office/powerpoint/2010/main" val="3899928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Maps of forest change at 30 m resolution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6122011"/>
            <a:ext cx="2829621" cy="338554"/>
          </a:xfrm>
          <a:prstGeom prst="rect">
            <a:avLst/>
          </a:prstGeom>
          <a:noFill/>
        </p:spPr>
        <p:txBody>
          <a:bodyPr wrap="none" rtlCol="0">
            <a:spAutoFit/>
          </a:bodyPr>
          <a:lstStyle/>
          <a:p>
            <a:r>
              <a:rPr lang="en-US" sz="1600" dirty="0"/>
              <a:t>Hansen et al. (2013) </a:t>
            </a:r>
            <a:r>
              <a:rPr lang="en-US" sz="1600" i="1" dirty="0"/>
              <a:t>Science</a:t>
            </a:r>
          </a:p>
        </p:txBody>
      </p:sp>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60610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A908-EE27-A5C2-7304-BC1E0ECD50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87" y="1225116"/>
            <a:ext cx="10648250" cy="4406635"/>
          </a:xfrm>
          <a:prstGeom prst="rect">
            <a:avLst/>
          </a:prstGeom>
        </p:spPr>
      </p:pic>
    </p:spTree>
    <p:extLst>
      <p:ext uri="{BB962C8B-B14F-4D97-AF65-F5344CB8AC3E}">
        <p14:creationId xmlns:p14="http://schemas.microsoft.com/office/powerpoint/2010/main" val="3784190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Change of species composition</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Why no net change of species richness can still mean substantial changes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50</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984191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4" name="Group 23">
            <a:extLst>
              <a:ext uri="{FF2B5EF4-FFF2-40B4-BE49-F238E27FC236}">
                <a16:creationId xmlns:a16="http://schemas.microsoft.com/office/drawing/2014/main" id="{0D578FC0-9AE8-92F3-F888-9938ECF85F9F}"/>
              </a:ext>
            </a:extLst>
          </p:cNvPr>
          <p:cNvGrpSpPr/>
          <p:nvPr/>
        </p:nvGrpSpPr>
        <p:grpSpPr>
          <a:xfrm rot="5400000">
            <a:off x="3297910" y="3301063"/>
            <a:ext cx="4771511" cy="1382399"/>
            <a:chOff x="1314964" y="4640529"/>
            <a:chExt cx="4771511" cy="1382399"/>
          </a:xfrm>
        </p:grpSpPr>
        <p:sp>
          <p:nvSpPr>
            <p:cNvPr id="25" name="Rectangle 24">
              <a:extLst>
                <a:ext uri="{FF2B5EF4-FFF2-40B4-BE49-F238E27FC236}">
                  <a16:creationId xmlns:a16="http://schemas.microsoft.com/office/drawing/2014/main" id="{5D2AA99A-FCEA-A04F-0631-05C992E1ED51}"/>
                </a:ext>
              </a:extLst>
            </p:cNvPr>
            <p:cNvSpPr/>
            <p:nvPr/>
          </p:nvSpPr>
          <p:spPr>
            <a:xfrm>
              <a:off x="1736415"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6" name="Rectangle 25">
              <a:extLst>
                <a:ext uri="{FF2B5EF4-FFF2-40B4-BE49-F238E27FC236}">
                  <a16:creationId xmlns:a16="http://schemas.microsoft.com/office/drawing/2014/main" id="{F88A5CA8-F5F9-5289-CFA9-F155BE46A57A}"/>
                </a:ext>
              </a:extLst>
            </p:cNvPr>
            <p:cNvSpPr/>
            <p:nvPr/>
          </p:nvSpPr>
          <p:spPr>
            <a:xfrm>
              <a:off x="2171421"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7" name="Rectangle 26">
              <a:extLst>
                <a:ext uri="{FF2B5EF4-FFF2-40B4-BE49-F238E27FC236}">
                  <a16:creationId xmlns:a16="http://schemas.microsoft.com/office/drawing/2014/main" id="{6137E8AC-F4D0-6E8A-71E9-0A9E13606A85}"/>
                </a:ext>
              </a:extLst>
            </p:cNvPr>
            <p:cNvSpPr/>
            <p:nvPr/>
          </p:nvSpPr>
          <p:spPr>
            <a:xfrm>
              <a:off x="2606427"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4" name="Rectangle 33">
              <a:extLst>
                <a:ext uri="{FF2B5EF4-FFF2-40B4-BE49-F238E27FC236}">
                  <a16:creationId xmlns:a16="http://schemas.microsoft.com/office/drawing/2014/main" id="{BACED629-EAE1-2F6F-4E47-4AE4B38D6FD8}"/>
                </a:ext>
              </a:extLst>
            </p:cNvPr>
            <p:cNvSpPr/>
            <p:nvPr/>
          </p:nvSpPr>
          <p:spPr>
            <a:xfrm>
              <a:off x="3041433"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6" name="Rectangle 35">
              <a:extLst>
                <a:ext uri="{FF2B5EF4-FFF2-40B4-BE49-F238E27FC236}">
                  <a16:creationId xmlns:a16="http://schemas.microsoft.com/office/drawing/2014/main" id="{6118BF46-6D9B-E977-CC76-BACCDF58A4DA}"/>
                </a:ext>
              </a:extLst>
            </p:cNvPr>
            <p:cNvSpPr/>
            <p:nvPr/>
          </p:nvSpPr>
          <p:spPr>
            <a:xfrm>
              <a:off x="3476439"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7" name="Rectangle 36">
              <a:extLst>
                <a:ext uri="{FF2B5EF4-FFF2-40B4-BE49-F238E27FC236}">
                  <a16:creationId xmlns:a16="http://schemas.microsoft.com/office/drawing/2014/main" id="{2BECEA92-1430-D23E-E418-511214AD0DCA}"/>
                </a:ext>
              </a:extLst>
            </p:cNvPr>
            <p:cNvSpPr/>
            <p:nvPr/>
          </p:nvSpPr>
          <p:spPr>
            <a:xfrm>
              <a:off x="3911445"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8" name="Rectangle 37">
              <a:extLst>
                <a:ext uri="{FF2B5EF4-FFF2-40B4-BE49-F238E27FC236}">
                  <a16:creationId xmlns:a16="http://schemas.microsoft.com/office/drawing/2014/main" id="{60BB94BA-2EE7-9036-6858-EB57C9725E92}"/>
                </a:ext>
              </a:extLst>
            </p:cNvPr>
            <p:cNvSpPr/>
            <p:nvPr/>
          </p:nvSpPr>
          <p:spPr>
            <a:xfrm>
              <a:off x="4346451"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9" name="Rectangle 38">
              <a:extLst>
                <a:ext uri="{FF2B5EF4-FFF2-40B4-BE49-F238E27FC236}">
                  <a16:creationId xmlns:a16="http://schemas.microsoft.com/office/drawing/2014/main" id="{10B282FD-6F15-16FF-6AA4-AADC1421D059}"/>
                </a:ext>
              </a:extLst>
            </p:cNvPr>
            <p:cNvSpPr/>
            <p:nvPr/>
          </p:nvSpPr>
          <p:spPr>
            <a:xfrm>
              <a:off x="4781457"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40" name="Rectangle 39">
              <a:extLst>
                <a:ext uri="{FF2B5EF4-FFF2-40B4-BE49-F238E27FC236}">
                  <a16:creationId xmlns:a16="http://schemas.microsoft.com/office/drawing/2014/main" id="{2784583D-CA11-32B3-1C6C-4A2605BB9F00}"/>
                </a:ext>
              </a:extLst>
            </p:cNvPr>
            <p:cNvSpPr/>
            <p:nvPr/>
          </p:nvSpPr>
          <p:spPr>
            <a:xfrm>
              <a:off x="5216463"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1" name="Rectangle 40">
              <a:extLst>
                <a:ext uri="{FF2B5EF4-FFF2-40B4-BE49-F238E27FC236}">
                  <a16:creationId xmlns:a16="http://schemas.microsoft.com/office/drawing/2014/main" id="{6981E723-70DC-943D-E83A-36A3ED0EEDE8}"/>
                </a:ext>
              </a:extLst>
            </p:cNvPr>
            <p:cNvSpPr/>
            <p:nvPr/>
          </p:nvSpPr>
          <p:spPr>
            <a:xfrm>
              <a:off x="3911445"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2" name="Rectangle 41">
              <a:extLst>
                <a:ext uri="{FF2B5EF4-FFF2-40B4-BE49-F238E27FC236}">
                  <a16:creationId xmlns:a16="http://schemas.microsoft.com/office/drawing/2014/main" id="{FF44AED6-CF42-EAFD-FFEA-752F24B9B7B2}"/>
                </a:ext>
              </a:extLst>
            </p:cNvPr>
            <p:cNvSpPr/>
            <p:nvPr/>
          </p:nvSpPr>
          <p:spPr>
            <a:xfrm>
              <a:off x="4346451"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3" name="Rectangle 42">
              <a:extLst>
                <a:ext uri="{FF2B5EF4-FFF2-40B4-BE49-F238E27FC236}">
                  <a16:creationId xmlns:a16="http://schemas.microsoft.com/office/drawing/2014/main" id="{61171769-850B-8057-0412-4256CE8AC4E3}"/>
                </a:ext>
              </a:extLst>
            </p:cNvPr>
            <p:cNvSpPr/>
            <p:nvPr/>
          </p:nvSpPr>
          <p:spPr>
            <a:xfrm>
              <a:off x="4781457"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4" name="Rectangle 43">
              <a:extLst>
                <a:ext uri="{FF2B5EF4-FFF2-40B4-BE49-F238E27FC236}">
                  <a16:creationId xmlns:a16="http://schemas.microsoft.com/office/drawing/2014/main" id="{0E5B2B70-64C6-6930-5210-60290E29AE68}"/>
                </a:ext>
              </a:extLst>
            </p:cNvPr>
            <p:cNvSpPr/>
            <p:nvPr/>
          </p:nvSpPr>
          <p:spPr>
            <a:xfrm>
              <a:off x="5651469"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5" name="Rectangle 44">
              <a:extLst>
                <a:ext uri="{FF2B5EF4-FFF2-40B4-BE49-F238E27FC236}">
                  <a16:creationId xmlns:a16="http://schemas.microsoft.com/office/drawing/2014/main" id="{AEA91104-0575-C894-AF8B-E7D959573B63}"/>
                </a:ext>
              </a:extLst>
            </p:cNvPr>
            <p:cNvSpPr/>
            <p:nvPr/>
          </p:nvSpPr>
          <p:spPr>
            <a:xfrm>
              <a:off x="3041433"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6" name="Rectangle 45">
              <a:extLst>
                <a:ext uri="{FF2B5EF4-FFF2-40B4-BE49-F238E27FC236}">
                  <a16:creationId xmlns:a16="http://schemas.microsoft.com/office/drawing/2014/main" id="{5A32FE8F-3090-67C6-8B76-570A5D1DF972}"/>
                </a:ext>
              </a:extLst>
            </p:cNvPr>
            <p:cNvSpPr/>
            <p:nvPr/>
          </p:nvSpPr>
          <p:spPr>
            <a:xfrm>
              <a:off x="1736415"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7" name="Rectangle 46">
              <a:extLst>
                <a:ext uri="{FF2B5EF4-FFF2-40B4-BE49-F238E27FC236}">
                  <a16:creationId xmlns:a16="http://schemas.microsoft.com/office/drawing/2014/main" id="{54D9C084-0309-20D7-2952-F21701E08E5A}"/>
                </a:ext>
              </a:extLst>
            </p:cNvPr>
            <p:cNvSpPr/>
            <p:nvPr/>
          </p:nvSpPr>
          <p:spPr>
            <a:xfrm>
              <a:off x="2171421"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8" name="Rectangle 47">
              <a:extLst>
                <a:ext uri="{FF2B5EF4-FFF2-40B4-BE49-F238E27FC236}">
                  <a16:creationId xmlns:a16="http://schemas.microsoft.com/office/drawing/2014/main" id="{26AF6B23-FA68-A54B-6E55-27B863547FFE}"/>
                </a:ext>
              </a:extLst>
            </p:cNvPr>
            <p:cNvSpPr/>
            <p:nvPr/>
          </p:nvSpPr>
          <p:spPr>
            <a:xfrm>
              <a:off x="2606427"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9" name="Rectangle 48">
              <a:extLst>
                <a:ext uri="{FF2B5EF4-FFF2-40B4-BE49-F238E27FC236}">
                  <a16:creationId xmlns:a16="http://schemas.microsoft.com/office/drawing/2014/main" id="{739F80CA-4EB0-CE88-91A5-0BAF75493C0A}"/>
                </a:ext>
              </a:extLst>
            </p:cNvPr>
            <p:cNvSpPr/>
            <p:nvPr/>
          </p:nvSpPr>
          <p:spPr>
            <a:xfrm>
              <a:off x="3476439"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0" name="Rectangle 49">
              <a:extLst>
                <a:ext uri="{FF2B5EF4-FFF2-40B4-BE49-F238E27FC236}">
                  <a16:creationId xmlns:a16="http://schemas.microsoft.com/office/drawing/2014/main" id="{AD8CCDDC-1FA7-A302-0972-9F264717F12B}"/>
                </a:ext>
              </a:extLst>
            </p:cNvPr>
            <p:cNvSpPr/>
            <p:nvPr/>
          </p:nvSpPr>
          <p:spPr>
            <a:xfrm>
              <a:off x="5216463"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1" name="Rectangle 50">
              <a:extLst>
                <a:ext uri="{FF2B5EF4-FFF2-40B4-BE49-F238E27FC236}">
                  <a16:creationId xmlns:a16="http://schemas.microsoft.com/office/drawing/2014/main" id="{A2716076-B646-FA8C-30DD-0A80D0A43030}"/>
                </a:ext>
              </a:extLst>
            </p:cNvPr>
            <p:cNvSpPr/>
            <p:nvPr/>
          </p:nvSpPr>
          <p:spPr>
            <a:xfrm>
              <a:off x="5651469"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52" name="TextBox 51">
              <a:extLst>
                <a:ext uri="{FF2B5EF4-FFF2-40B4-BE49-F238E27FC236}">
                  <a16:creationId xmlns:a16="http://schemas.microsoft.com/office/drawing/2014/main" id="{D1EBEDDE-17E0-26E2-BE32-B149A66FD6EC}"/>
                </a:ext>
              </a:extLst>
            </p:cNvPr>
            <p:cNvSpPr txBox="1"/>
            <p:nvPr/>
          </p:nvSpPr>
          <p:spPr>
            <a:xfrm rot="16200000">
              <a:off x="1150816" y="4899745"/>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53" name="TextBox 52">
              <a:extLst>
                <a:ext uri="{FF2B5EF4-FFF2-40B4-BE49-F238E27FC236}">
                  <a16:creationId xmlns:a16="http://schemas.microsoft.com/office/drawing/2014/main" id="{9D2F4CDE-5916-F3E7-8D35-B099079186AB}"/>
                </a:ext>
              </a:extLst>
            </p:cNvPr>
            <p:cNvSpPr txBox="1"/>
            <p:nvPr/>
          </p:nvSpPr>
          <p:spPr>
            <a:xfrm rot="10800000">
              <a:off x="3429338" y="5653596"/>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54" name="Group 53">
            <a:extLst>
              <a:ext uri="{FF2B5EF4-FFF2-40B4-BE49-F238E27FC236}">
                <a16:creationId xmlns:a16="http://schemas.microsoft.com/office/drawing/2014/main" id="{A6AD5B29-3053-CA42-201D-6265056A7713}"/>
              </a:ext>
            </a:extLst>
          </p:cNvPr>
          <p:cNvGrpSpPr/>
          <p:nvPr/>
        </p:nvGrpSpPr>
        <p:grpSpPr>
          <a:xfrm rot="5400000">
            <a:off x="696562" y="2251934"/>
            <a:ext cx="2565829" cy="1388908"/>
            <a:chOff x="1346519" y="1293089"/>
            <a:chExt cx="2565829" cy="1388908"/>
          </a:xfrm>
        </p:grpSpPr>
        <p:sp>
          <p:nvSpPr>
            <p:cNvPr id="55" name="Rectangle 54">
              <a:extLst>
                <a:ext uri="{FF2B5EF4-FFF2-40B4-BE49-F238E27FC236}">
                  <a16:creationId xmlns:a16="http://schemas.microsoft.com/office/drawing/2014/main" id="{C948CB7D-68C4-FF4F-1DEF-FB8D00B5DF7C}"/>
                </a:ext>
              </a:extLst>
            </p:cNvPr>
            <p:cNvSpPr/>
            <p:nvPr/>
          </p:nvSpPr>
          <p:spPr>
            <a:xfrm>
              <a:off x="1737318"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6" name="Rectangle 55">
              <a:extLst>
                <a:ext uri="{FF2B5EF4-FFF2-40B4-BE49-F238E27FC236}">
                  <a16:creationId xmlns:a16="http://schemas.microsoft.com/office/drawing/2014/main" id="{0AA1D985-496A-E0EE-C21C-FFDAE9AB8D17}"/>
                </a:ext>
              </a:extLst>
            </p:cNvPr>
            <p:cNvSpPr/>
            <p:nvPr/>
          </p:nvSpPr>
          <p:spPr>
            <a:xfrm>
              <a:off x="2172324"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7" name="Rectangle 56">
              <a:extLst>
                <a:ext uri="{FF2B5EF4-FFF2-40B4-BE49-F238E27FC236}">
                  <a16:creationId xmlns:a16="http://schemas.microsoft.com/office/drawing/2014/main" id="{6204E42D-2932-009E-4BAC-DF8BC3BD5C2A}"/>
                </a:ext>
              </a:extLst>
            </p:cNvPr>
            <p:cNvSpPr/>
            <p:nvPr/>
          </p:nvSpPr>
          <p:spPr>
            <a:xfrm>
              <a:off x="2607330"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8" name="Rectangle 57">
              <a:extLst>
                <a:ext uri="{FF2B5EF4-FFF2-40B4-BE49-F238E27FC236}">
                  <a16:creationId xmlns:a16="http://schemas.microsoft.com/office/drawing/2014/main" id="{F56C83B3-A400-2B84-8D6E-95B0DB1EFD5A}"/>
                </a:ext>
              </a:extLst>
            </p:cNvPr>
            <p:cNvSpPr/>
            <p:nvPr/>
          </p:nvSpPr>
          <p:spPr>
            <a:xfrm>
              <a:off x="3042336"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9" name="Rectangle 58">
              <a:extLst>
                <a:ext uri="{FF2B5EF4-FFF2-40B4-BE49-F238E27FC236}">
                  <a16:creationId xmlns:a16="http://schemas.microsoft.com/office/drawing/2014/main" id="{831ED209-A39F-1709-2A5F-7279E167087A}"/>
                </a:ext>
              </a:extLst>
            </p:cNvPr>
            <p:cNvSpPr/>
            <p:nvPr/>
          </p:nvSpPr>
          <p:spPr>
            <a:xfrm>
              <a:off x="3477342"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0" name="Rectangle 59">
              <a:extLst>
                <a:ext uri="{FF2B5EF4-FFF2-40B4-BE49-F238E27FC236}">
                  <a16:creationId xmlns:a16="http://schemas.microsoft.com/office/drawing/2014/main" id="{B741DDD8-5C0F-B5C8-6D1A-AD7EC69D0B0C}"/>
                </a:ext>
              </a:extLst>
            </p:cNvPr>
            <p:cNvSpPr/>
            <p:nvPr/>
          </p:nvSpPr>
          <p:spPr>
            <a:xfrm>
              <a:off x="3042336"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1" name="Rectangle 60">
              <a:extLst>
                <a:ext uri="{FF2B5EF4-FFF2-40B4-BE49-F238E27FC236}">
                  <a16:creationId xmlns:a16="http://schemas.microsoft.com/office/drawing/2014/main" id="{B0FD6D87-BD88-30D2-A8AF-602B4A4F36C1}"/>
                </a:ext>
              </a:extLst>
            </p:cNvPr>
            <p:cNvSpPr/>
            <p:nvPr/>
          </p:nvSpPr>
          <p:spPr>
            <a:xfrm>
              <a:off x="1737318"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2" name="Rectangle 61">
              <a:extLst>
                <a:ext uri="{FF2B5EF4-FFF2-40B4-BE49-F238E27FC236}">
                  <a16:creationId xmlns:a16="http://schemas.microsoft.com/office/drawing/2014/main" id="{201670BB-F807-7CB0-50D4-091A162D26BA}"/>
                </a:ext>
              </a:extLst>
            </p:cNvPr>
            <p:cNvSpPr/>
            <p:nvPr/>
          </p:nvSpPr>
          <p:spPr>
            <a:xfrm>
              <a:off x="2172324"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3" name="Rectangle 62">
              <a:extLst>
                <a:ext uri="{FF2B5EF4-FFF2-40B4-BE49-F238E27FC236}">
                  <a16:creationId xmlns:a16="http://schemas.microsoft.com/office/drawing/2014/main" id="{10AF92F1-2088-A858-9080-91A9C5BF9E54}"/>
                </a:ext>
              </a:extLst>
            </p:cNvPr>
            <p:cNvSpPr/>
            <p:nvPr/>
          </p:nvSpPr>
          <p:spPr>
            <a:xfrm>
              <a:off x="2607330"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4" name="Rectangle 63">
              <a:extLst>
                <a:ext uri="{FF2B5EF4-FFF2-40B4-BE49-F238E27FC236}">
                  <a16:creationId xmlns:a16="http://schemas.microsoft.com/office/drawing/2014/main" id="{75C0B14D-08CA-A568-387A-6EEF55489292}"/>
                </a:ext>
              </a:extLst>
            </p:cNvPr>
            <p:cNvSpPr/>
            <p:nvPr/>
          </p:nvSpPr>
          <p:spPr>
            <a:xfrm>
              <a:off x="3477342"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5" name="TextBox 64">
              <a:extLst>
                <a:ext uri="{FF2B5EF4-FFF2-40B4-BE49-F238E27FC236}">
                  <a16:creationId xmlns:a16="http://schemas.microsoft.com/office/drawing/2014/main" id="{F81CFA14-C4D4-7AE2-BA25-9D65109574CB}"/>
                </a:ext>
              </a:extLst>
            </p:cNvPr>
            <p:cNvSpPr txBox="1"/>
            <p:nvPr/>
          </p:nvSpPr>
          <p:spPr>
            <a:xfrm rot="16200000">
              <a:off x="1182371" y="1500918"/>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66" name="TextBox 65">
              <a:extLst>
                <a:ext uri="{FF2B5EF4-FFF2-40B4-BE49-F238E27FC236}">
                  <a16:creationId xmlns:a16="http://schemas.microsoft.com/office/drawing/2014/main" id="{7464C7CD-03D5-A823-0765-3AA0FF439BFC}"/>
                </a:ext>
              </a:extLst>
            </p:cNvPr>
            <p:cNvSpPr txBox="1"/>
            <p:nvPr/>
          </p:nvSpPr>
          <p:spPr>
            <a:xfrm rot="10800000">
              <a:off x="2340675" y="2312665"/>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8" name="Group 27">
            <a:extLst>
              <a:ext uri="{FF2B5EF4-FFF2-40B4-BE49-F238E27FC236}">
                <a16:creationId xmlns:a16="http://schemas.microsoft.com/office/drawing/2014/main" id="{A2E8F3B7-892E-6938-2FC9-F6592AEE9D22}"/>
              </a:ext>
            </a:extLst>
          </p:cNvPr>
          <p:cNvGrpSpPr/>
          <p:nvPr/>
        </p:nvGrpSpPr>
        <p:grpSpPr>
          <a:xfrm>
            <a:off x="2916195" y="833664"/>
            <a:ext cx="2138883" cy="432438"/>
            <a:chOff x="2916195" y="833664"/>
            <a:chExt cx="2138883" cy="432438"/>
          </a:xfrm>
        </p:grpSpPr>
        <p:cxnSp>
          <p:nvCxnSpPr>
            <p:cNvPr id="68" name="Straight Arrow Connector 67">
              <a:extLst>
                <a:ext uri="{FF2B5EF4-FFF2-40B4-BE49-F238E27FC236}">
                  <a16:creationId xmlns:a16="http://schemas.microsoft.com/office/drawing/2014/main" id="{E2FAA96E-F678-856D-5E62-6D5EC621BBE5}"/>
                </a:ext>
              </a:extLst>
            </p:cNvPr>
            <p:cNvCxnSpPr>
              <a:cxnSpLocks/>
            </p:cNvCxnSpPr>
            <p:nvPr/>
          </p:nvCxnSpPr>
          <p:spPr>
            <a:xfrm flipH="1">
              <a:off x="2916195" y="1266102"/>
              <a:ext cx="213888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C425FA-6FFF-27A5-FD5A-68E9B54671F7}"/>
                </a:ext>
              </a:extLst>
            </p:cNvPr>
            <p:cNvSpPr txBox="1"/>
            <p:nvPr/>
          </p:nvSpPr>
          <p:spPr>
            <a:xfrm>
              <a:off x="3423750" y="833664"/>
              <a:ext cx="1120820" cy="369332"/>
            </a:xfrm>
            <a:prstGeom prst="rect">
              <a:avLst/>
            </a:prstGeom>
            <a:noFill/>
          </p:spPr>
          <p:txBody>
            <a:bodyPr wrap="none" rtlCol="0">
              <a:spAutoFit/>
            </a:bodyPr>
            <a:lstStyle/>
            <a:p>
              <a:r>
                <a:rPr lang="en-US" dirty="0"/>
                <a:t>Similarity</a:t>
              </a:r>
            </a:p>
          </p:txBody>
        </p:sp>
      </p:grpSp>
    </p:spTree>
    <p:extLst>
      <p:ext uri="{BB962C8B-B14F-4D97-AF65-F5344CB8AC3E}">
        <p14:creationId xmlns:p14="http://schemas.microsoft.com/office/powerpoint/2010/main" val="134377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BF0F814-EB4E-6D03-3FC0-8A7F070D298E}"/>
                  </a:ext>
                </a:extLst>
              </p:cNvPr>
              <p:cNvSpPr txBox="1"/>
              <p:nvPr/>
            </p:nvSpPr>
            <p:spPr>
              <a:xfrm>
                <a:off x="5316712" y="3436465"/>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oMath>
                  </m:oMathPara>
                </a14:m>
                <a:endParaRPr lang="en-US" sz="2800" dirty="0"/>
              </a:p>
            </p:txBody>
          </p:sp>
        </mc:Choice>
        <mc:Fallback xmlns="">
          <p:sp>
            <p:nvSpPr>
              <p:cNvPr id="28" name="TextBox 27">
                <a:extLst>
                  <a:ext uri="{FF2B5EF4-FFF2-40B4-BE49-F238E27FC236}">
                    <a16:creationId xmlns:a16="http://schemas.microsoft.com/office/drawing/2014/main" id="{8BF0F814-EB4E-6D03-3FC0-8A7F070D298E}"/>
                  </a:ext>
                </a:extLst>
              </p:cNvPr>
              <p:cNvSpPr txBox="1">
                <a:spLocks noRot="1" noChangeAspect="1" noMove="1" noResize="1" noEditPoints="1" noAdjustHandles="1" noChangeArrowheads="1" noChangeShapeType="1" noTextEdit="1"/>
              </p:cNvSpPr>
              <p:nvPr/>
            </p:nvSpPr>
            <p:spPr>
              <a:xfrm>
                <a:off x="5316712" y="3436465"/>
                <a:ext cx="396240" cy="523220"/>
              </a:xfrm>
              <a:prstGeom prst="rect">
                <a:avLst/>
              </a:prstGeom>
              <a:blipFill>
                <a:blip r:embed="rId3"/>
                <a:stretch>
                  <a:fillRect/>
                </a:stretch>
              </a:blipFill>
            </p:spPr>
            <p:txBody>
              <a:bodyPr/>
              <a:lstStyle/>
              <a:p>
                <a:r>
                  <a:rPr lang="en-US">
                    <a:noFill/>
                  </a:rPr>
                  <a:t> </a:t>
                </a:r>
              </a:p>
            </p:txBody>
          </p:sp>
        </mc:Fallback>
      </mc:AlternateContent>
      <p:sp>
        <p:nvSpPr>
          <p:cNvPr id="29" name="Right Brace 28">
            <a:extLst>
              <a:ext uri="{FF2B5EF4-FFF2-40B4-BE49-F238E27FC236}">
                <a16:creationId xmlns:a16="http://schemas.microsoft.com/office/drawing/2014/main" id="{AFFBD0A7-087E-1714-D076-26082391B738}"/>
              </a:ext>
            </a:extLst>
          </p:cNvPr>
          <p:cNvSpPr/>
          <p:nvPr/>
        </p:nvSpPr>
        <p:spPr>
          <a:xfrm>
            <a:off x="4658038" y="207272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EFA1F51-FB65-C367-B8BD-5368EC97E38A}"/>
                  </a:ext>
                </a:extLst>
              </p:cNvPr>
              <p:cNvSpPr txBox="1"/>
              <p:nvPr/>
            </p:nvSpPr>
            <p:spPr>
              <a:xfrm>
                <a:off x="5024894" y="2407249"/>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dirty="0"/>
              </a:p>
            </p:txBody>
          </p:sp>
        </mc:Choice>
        <mc:Fallback xmlns="">
          <p:sp>
            <p:nvSpPr>
              <p:cNvPr id="32" name="TextBox 31">
                <a:extLst>
                  <a:ext uri="{FF2B5EF4-FFF2-40B4-BE49-F238E27FC236}">
                    <a16:creationId xmlns:a16="http://schemas.microsoft.com/office/drawing/2014/main" id="{0EFA1F51-FB65-C367-B8BD-5368EC97E38A}"/>
                  </a:ext>
                </a:extLst>
              </p:cNvPr>
              <p:cNvSpPr txBox="1">
                <a:spLocks noRot="1" noChangeAspect="1" noMove="1" noResize="1" noEditPoints="1" noAdjustHandles="1" noChangeArrowheads="1" noChangeShapeType="1" noTextEdit="1"/>
              </p:cNvSpPr>
              <p:nvPr/>
            </p:nvSpPr>
            <p:spPr>
              <a:xfrm>
                <a:off x="5024894" y="2407249"/>
                <a:ext cx="39624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C41C80-DAAC-996F-A389-0F24671F21BE}"/>
                  </a:ext>
                </a:extLst>
              </p:cNvPr>
              <p:cNvSpPr txBox="1"/>
              <p:nvPr/>
            </p:nvSpPr>
            <p:spPr>
              <a:xfrm>
                <a:off x="4963635" y="4546634"/>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oMath>
                  </m:oMathPara>
                </a14:m>
                <a:endParaRPr lang="en-US" sz="2800" dirty="0"/>
              </a:p>
            </p:txBody>
          </p:sp>
        </mc:Choice>
        <mc:Fallback xmlns="">
          <p:sp>
            <p:nvSpPr>
              <p:cNvPr id="33" name="TextBox 32">
                <a:extLst>
                  <a:ext uri="{FF2B5EF4-FFF2-40B4-BE49-F238E27FC236}">
                    <a16:creationId xmlns:a16="http://schemas.microsoft.com/office/drawing/2014/main" id="{D8C41C80-DAAC-996F-A389-0F24671F21BE}"/>
                  </a:ext>
                </a:extLst>
              </p:cNvPr>
              <p:cNvSpPr txBox="1">
                <a:spLocks noRot="1" noChangeAspect="1" noMove="1" noResize="1" noEditPoints="1" noAdjustHandles="1" noChangeArrowheads="1" noChangeShapeType="1" noTextEdit="1"/>
              </p:cNvSpPr>
              <p:nvPr/>
            </p:nvSpPr>
            <p:spPr>
              <a:xfrm>
                <a:off x="4963635" y="4546634"/>
                <a:ext cx="396240" cy="523220"/>
              </a:xfrm>
              <a:prstGeom prst="rect">
                <a:avLst/>
              </a:prstGeom>
              <a:blipFill>
                <a:blip r:embed="rId5"/>
                <a:stretch>
                  <a:fillRect/>
                </a:stretch>
              </a:blipFill>
            </p:spPr>
            <p:txBody>
              <a:bodyPr/>
              <a:lstStyle/>
              <a:p>
                <a:r>
                  <a:rPr lang="en-US">
                    <a:noFill/>
                  </a:rPr>
                  <a:t> </a:t>
                </a:r>
              </a:p>
            </p:txBody>
          </p:sp>
        </mc:Fallback>
      </mc:AlternateContent>
      <p:sp>
        <p:nvSpPr>
          <p:cNvPr id="35" name="Right Brace 34">
            <a:extLst>
              <a:ext uri="{FF2B5EF4-FFF2-40B4-BE49-F238E27FC236}">
                <a16:creationId xmlns:a16="http://schemas.microsoft.com/office/drawing/2014/main" id="{F0FF487E-9F69-DA08-E1EC-F1B021B954EF}"/>
              </a:ext>
            </a:extLst>
          </p:cNvPr>
          <p:cNvSpPr/>
          <p:nvPr/>
        </p:nvSpPr>
        <p:spPr>
          <a:xfrm>
            <a:off x="4658038" y="424775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67" name="Right Brace 66">
            <a:extLst>
              <a:ext uri="{FF2B5EF4-FFF2-40B4-BE49-F238E27FC236}">
                <a16:creationId xmlns:a16="http://schemas.microsoft.com/office/drawing/2014/main" id="{2185ED2E-8924-7EB7-35FE-660157558A91}"/>
              </a:ext>
            </a:extLst>
          </p:cNvPr>
          <p:cNvSpPr/>
          <p:nvPr/>
        </p:nvSpPr>
        <p:spPr>
          <a:xfrm>
            <a:off x="5024894" y="3293637"/>
            <a:ext cx="273723" cy="906205"/>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C0F8282-0C7B-93E1-72AB-633D309C5B93}"/>
                  </a:ext>
                </a:extLst>
              </p:cNvPr>
              <p:cNvSpPr txBox="1"/>
              <p:nvPr/>
            </p:nvSpPr>
            <p:spPr>
              <a:xfrm>
                <a:off x="6839783" y="1903504"/>
                <a:ext cx="2256965"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𝑗𝑎𝑐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72" name="TextBox 71">
                <a:extLst>
                  <a:ext uri="{FF2B5EF4-FFF2-40B4-BE49-F238E27FC236}">
                    <a16:creationId xmlns:a16="http://schemas.microsoft.com/office/drawing/2014/main" id="{5C0F8282-0C7B-93E1-72AB-633D309C5B93}"/>
                  </a:ext>
                </a:extLst>
              </p:cNvPr>
              <p:cNvSpPr txBox="1">
                <a:spLocks noRot="1" noChangeAspect="1" noMove="1" noResize="1" noEditPoints="1" noAdjustHandles="1" noChangeArrowheads="1" noChangeShapeType="1" noTextEdit="1"/>
              </p:cNvSpPr>
              <p:nvPr/>
            </p:nvSpPr>
            <p:spPr>
              <a:xfrm>
                <a:off x="6839783" y="1903504"/>
                <a:ext cx="2256965" cy="638701"/>
              </a:xfrm>
              <a:prstGeom prst="rect">
                <a:avLst/>
              </a:prstGeom>
              <a:blipFill>
                <a:blip r:embed="rId8"/>
                <a:stretch>
                  <a:fillRect/>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5C0BDFAE-593F-7A85-A689-EE0274DC7B41}"/>
              </a:ext>
            </a:extLst>
          </p:cNvPr>
          <p:cNvSpPr txBox="1"/>
          <p:nvPr/>
        </p:nvSpPr>
        <p:spPr>
          <a:xfrm>
            <a:off x="294642" y="5986975"/>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Legendre &amp; Legendre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Numerical Ecology</a:t>
            </a:r>
          </a:p>
          <a:p>
            <a:pPr marL="0" marR="0" lvl="0" indent="0" rtl="0" hangingPunct="0">
              <a:lnSpc>
                <a:spcPct val="100000"/>
              </a:lnSpc>
              <a:spcBef>
                <a:spcPts val="0"/>
              </a:spcBef>
              <a:spcAft>
                <a:spcPts val="0"/>
              </a:spcAft>
              <a:buNone/>
              <a:tabLst/>
              <a:defRPr sz="1600"/>
            </a:pPr>
            <a:r>
              <a:rPr lang="en-US" sz="1600" b="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Koleff</a:t>
            </a: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 Anim. Ecol.</a:t>
            </a: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595840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50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Even if richness is stable, composition changes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53</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24653" y="6188664"/>
            <a:ext cx="5580374" cy="338554"/>
          </a:xfrm>
          <a:prstGeom prst="rect">
            <a:avLst/>
          </a:prstGeom>
          <a:noFill/>
        </p:spPr>
        <p:txBody>
          <a:bodyPr wrap="none" rtlCol="0">
            <a:spAutoFit/>
          </a:bodyPr>
          <a:lstStyle/>
          <a:p>
            <a:r>
              <a:rPr lang="en-US" sz="1600" dirty="0" err="1"/>
              <a:t>Dornelas</a:t>
            </a:r>
            <a:r>
              <a:rPr lang="en-US" sz="1600" dirty="0"/>
              <a:t> et al. (2014)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79264" y="614675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11" name="Picture 10">
            <a:extLst>
              <a:ext uri="{FF2B5EF4-FFF2-40B4-BE49-F238E27FC236}">
                <a16:creationId xmlns:a16="http://schemas.microsoft.com/office/drawing/2014/main" id="{4035DAAF-963A-7F24-5CDC-14AB6315B44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68749" y="851672"/>
            <a:ext cx="4137122" cy="3777962"/>
          </a:xfrm>
          <a:prstGeom prst="rect">
            <a:avLst/>
          </a:prstGeom>
        </p:spPr>
      </p:pic>
      <p:sp>
        <p:nvSpPr>
          <p:cNvPr id="5" name="TextBox 4">
            <a:extLst>
              <a:ext uri="{FF2B5EF4-FFF2-40B4-BE49-F238E27FC236}">
                <a16:creationId xmlns:a16="http://schemas.microsoft.com/office/drawing/2014/main" id="{3AB52BC6-F9FB-2B38-7566-B4A90F159EF5}"/>
              </a:ext>
            </a:extLst>
          </p:cNvPr>
          <p:cNvSpPr txBox="1"/>
          <p:nvPr/>
        </p:nvSpPr>
        <p:spPr>
          <a:xfrm>
            <a:off x="1268748" y="4853371"/>
            <a:ext cx="10069811" cy="1200329"/>
          </a:xfrm>
          <a:prstGeom prst="rect">
            <a:avLst/>
          </a:prstGeom>
          <a:noFill/>
        </p:spPr>
        <p:txBody>
          <a:bodyPr wrap="square">
            <a:spAutoFit/>
          </a:bodyPr>
          <a:lstStyle/>
          <a:p>
            <a:pPr algn="l"/>
            <a:r>
              <a:rPr lang="en-US" sz="1200" b="1" i="0" dirty="0">
                <a:solidFill>
                  <a:srgbClr val="262626"/>
                </a:solidFill>
                <a:effectLst/>
                <a:latin typeface="roboto" panose="02000000000000000000" pitchFamily="2" charset="0"/>
              </a:rPr>
              <a:t>Fig. 2 Temporal change in α diversity and temporal β diversity.</a:t>
            </a:r>
          </a:p>
          <a:p>
            <a:pPr algn="l"/>
            <a:r>
              <a:rPr lang="en-US" sz="1200" b="0" i="0" dirty="0">
                <a:solidFill>
                  <a:srgbClr val="707070"/>
                </a:solidFill>
                <a:effectLst/>
                <a:latin typeface="roboto" panose="02000000000000000000" pitchFamily="2" charset="0"/>
              </a:rPr>
              <a:t>(</a:t>
            </a:r>
            <a:r>
              <a:rPr lang="en-US" sz="1200" b="1" i="0" dirty="0">
                <a:solidFill>
                  <a:srgbClr val="707070"/>
                </a:solidFill>
                <a:effectLst/>
                <a:latin typeface="roboto" panose="02000000000000000000" pitchFamily="2" charset="0"/>
              </a:rPr>
              <a:t>A</a:t>
            </a:r>
            <a:r>
              <a:rPr lang="en-US" sz="1200" b="0" i="0" dirty="0">
                <a:solidFill>
                  <a:srgbClr val="707070"/>
                </a:solidFill>
                <a:effectLst/>
                <a:latin typeface="roboto" panose="02000000000000000000" pitchFamily="2" charset="0"/>
              </a:rPr>
              <a:t> and </a:t>
            </a:r>
            <a:r>
              <a:rPr lang="en-US" sz="1200" b="1" i="0" dirty="0">
                <a:solidFill>
                  <a:srgbClr val="707070"/>
                </a:solidFill>
                <a:effectLst/>
                <a:latin typeface="roboto" panose="02000000000000000000" pitchFamily="2" charset="0"/>
              </a:rPr>
              <a:t>B</a:t>
            </a:r>
            <a:r>
              <a:rPr lang="en-US" sz="1200" b="0" i="0" dirty="0">
                <a:solidFill>
                  <a:srgbClr val="707070"/>
                </a:solidFill>
                <a:effectLst/>
                <a:latin typeface="roboto" panose="02000000000000000000" pitchFamily="2" charset="0"/>
              </a:rPr>
              <a:t>) Temporal change in species richness (A) and species composition (B) as measured by Jaccard similarity between each sample and the first sample in the time series. Data points are represented by gray circles and models fitted by solid lines. The black line corresponds to a model in which a single slope, but different intercepts, were fitted to all the time series, and is represented here with the mean intercept. The colored lines correspond to a model where each time series had a different slope and intercept. Color coding corresponds to Fig. 1. Figure S10 presents a similar analysis for a different approach to rarefaction.</a:t>
            </a:r>
          </a:p>
        </p:txBody>
      </p:sp>
      <p:grpSp>
        <p:nvGrpSpPr>
          <p:cNvPr id="12" name="Group 11">
            <a:extLst>
              <a:ext uri="{FF2B5EF4-FFF2-40B4-BE49-F238E27FC236}">
                <a16:creationId xmlns:a16="http://schemas.microsoft.com/office/drawing/2014/main" id="{87263303-F5E3-F533-1232-62CF529A8C31}"/>
              </a:ext>
            </a:extLst>
          </p:cNvPr>
          <p:cNvGrpSpPr/>
          <p:nvPr/>
        </p:nvGrpSpPr>
        <p:grpSpPr>
          <a:xfrm>
            <a:off x="5653567" y="851672"/>
            <a:ext cx="5875492" cy="3850524"/>
            <a:chOff x="5653567" y="851672"/>
            <a:chExt cx="5875492" cy="3850524"/>
          </a:xfrm>
        </p:grpSpPr>
        <p:pic>
          <p:nvPicPr>
            <p:cNvPr id="9" name="Picture 8">
              <a:extLst>
                <a:ext uri="{FF2B5EF4-FFF2-40B4-BE49-F238E27FC236}">
                  <a16:creationId xmlns:a16="http://schemas.microsoft.com/office/drawing/2014/main" id="{C908C52E-33EB-23FD-2495-C341EBB23E7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53567" y="851672"/>
              <a:ext cx="4496273" cy="3850524"/>
            </a:xfrm>
            <a:prstGeom prst="rect">
              <a:avLst/>
            </a:prstGeom>
          </p:spPr>
        </p:pic>
        <p:sp>
          <p:nvSpPr>
            <p:cNvPr id="8" name="TextBox 7">
              <a:extLst>
                <a:ext uri="{FF2B5EF4-FFF2-40B4-BE49-F238E27FC236}">
                  <a16:creationId xmlns:a16="http://schemas.microsoft.com/office/drawing/2014/main" id="{116943CA-4108-3E49-AAC4-0678F7BEF046}"/>
                </a:ext>
              </a:extLst>
            </p:cNvPr>
            <p:cNvSpPr txBox="1"/>
            <p:nvPr/>
          </p:nvSpPr>
          <p:spPr>
            <a:xfrm>
              <a:off x="8465819" y="1054775"/>
              <a:ext cx="3063240" cy="2031325"/>
            </a:xfrm>
            <a:prstGeom prst="rect">
              <a:avLst/>
            </a:prstGeom>
            <a:noFill/>
          </p:spPr>
          <p:txBody>
            <a:bodyPr wrap="square" rtlCol="0">
              <a:spAutoFit/>
            </a:bodyPr>
            <a:lstStyle/>
            <a:p>
              <a:r>
                <a:rPr lang="en-US" dirty="0"/>
                <a:t>As time goes, communities become more and more dissimilar from the initial state.</a:t>
              </a:r>
            </a:p>
            <a:p>
              <a:endParaRPr lang="en-US" dirty="0"/>
            </a:p>
            <a:p>
              <a:r>
                <a:rPr lang="en-US" dirty="0"/>
                <a:t>This is a “temporal decay” of compositional similarity.</a:t>
              </a:r>
            </a:p>
          </p:txBody>
        </p:sp>
      </p:grpSp>
    </p:spTree>
    <p:extLst>
      <p:ext uri="{BB962C8B-B14F-4D97-AF65-F5344CB8AC3E}">
        <p14:creationId xmlns:p14="http://schemas.microsoft.com/office/powerpoint/2010/main" val="320283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Biotic homogenization </a:t>
            </a:r>
            <a:r>
              <a:rPr lang="en-US" dirty="0"/>
              <a:t>vs differentiation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83" name="Group 182">
            <a:extLst>
              <a:ext uri="{FF2B5EF4-FFF2-40B4-BE49-F238E27FC236}">
                <a16:creationId xmlns:a16="http://schemas.microsoft.com/office/drawing/2014/main" id="{37337E90-6E61-F103-C615-D79286E2F477}"/>
              </a:ext>
            </a:extLst>
          </p:cNvPr>
          <p:cNvGrpSpPr/>
          <p:nvPr/>
        </p:nvGrpSpPr>
        <p:grpSpPr>
          <a:xfrm>
            <a:off x="1460481" y="2775311"/>
            <a:ext cx="550122" cy="532549"/>
            <a:chOff x="2237720" y="2601157"/>
            <a:chExt cx="550122" cy="532549"/>
          </a:xfrm>
        </p:grpSpPr>
        <p:sp>
          <p:nvSpPr>
            <p:cNvPr id="184" name="Oval 183">
              <a:extLst>
                <a:ext uri="{FF2B5EF4-FFF2-40B4-BE49-F238E27FC236}">
                  <a16:creationId xmlns:a16="http://schemas.microsoft.com/office/drawing/2014/main" id="{0B477784-BAC7-CDDD-B7C5-8B0F876B28A8}"/>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5" name="Oval 184">
              <a:extLst>
                <a:ext uri="{FF2B5EF4-FFF2-40B4-BE49-F238E27FC236}">
                  <a16:creationId xmlns:a16="http://schemas.microsoft.com/office/drawing/2014/main" id="{8802344F-0A8A-5C23-85C5-30FF10D43834}"/>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6" name="Oval 185">
              <a:extLst>
                <a:ext uri="{FF2B5EF4-FFF2-40B4-BE49-F238E27FC236}">
                  <a16:creationId xmlns:a16="http://schemas.microsoft.com/office/drawing/2014/main" id="{8E39C822-D131-4031-144E-EC7642ABDAAC}"/>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7" name="Oval 186">
              <a:extLst>
                <a:ext uri="{FF2B5EF4-FFF2-40B4-BE49-F238E27FC236}">
                  <a16:creationId xmlns:a16="http://schemas.microsoft.com/office/drawing/2014/main" id="{E81F45ED-7191-FECC-0D94-2FAEEADBA56D}"/>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8" name="Oval 187">
              <a:extLst>
                <a:ext uri="{FF2B5EF4-FFF2-40B4-BE49-F238E27FC236}">
                  <a16:creationId xmlns:a16="http://schemas.microsoft.com/office/drawing/2014/main" id="{ADAD2FE3-46D3-2C48-D239-7A23C7071D81}"/>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9" name="Oval 188">
              <a:extLst>
                <a:ext uri="{FF2B5EF4-FFF2-40B4-BE49-F238E27FC236}">
                  <a16:creationId xmlns:a16="http://schemas.microsoft.com/office/drawing/2014/main" id="{2EC62F7F-0806-12C7-90BF-2933673A25E4}"/>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0" name="Oval 189">
              <a:extLst>
                <a:ext uri="{FF2B5EF4-FFF2-40B4-BE49-F238E27FC236}">
                  <a16:creationId xmlns:a16="http://schemas.microsoft.com/office/drawing/2014/main" id="{2C860365-4EC2-C59F-D17C-C90DF1E5ECF4}"/>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1" name="Oval 190">
              <a:extLst>
                <a:ext uri="{FF2B5EF4-FFF2-40B4-BE49-F238E27FC236}">
                  <a16:creationId xmlns:a16="http://schemas.microsoft.com/office/drawing/2014/main" id="{E585E991-F9EF-E38F-6814-986DB8702458}"/>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4" name="Oval 383">
              <a:extLst>
                <a:ext uri="{FF2B5EF4-FFF2-40B4-BE49-F238E27FC236}">
                  <a16:creationId xmlns:a16="http://schemas.microsoft.com/office/drawing/2014/main" id="{6DFCD67C-E99D-E18E-2487-F9630146493F}"/>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5" name="Oval 384">
              <a:extLst>
                <a:ext uri="{FF2B5EF4-FFF2-40B4-BE49-F238E27FC236}">
                  <a16:creationId xmlns:a16="http://schemas.microsoft.com/office/drawing/2014/main" id="{BD298691-E846-9F71-E491-9EBE9C5CA63B}"/>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6" name="Oval 385">
              <a:extLst>
                <a:ext uri="{FF2B5EF4-FFF2-40B4-BE49-F238E27FC236}">
                  <a16:creationId xmlns:a16="http://schemas.microsoft.com/office/drawing/2014/main" id="{14E0A558-5FAA-AA3B-C58F-F268C9197126}"/>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7" name="Oval 386">
              <a:extLst>
                <a:ext uri="{FF2B5EF4-FFF2-40B4-BE49-F238E27FC236}">
                  <a16:creationId xmlns:a16="http://schemas.microsoft.com/office/drawing/2014/main" id="{F7FCCCFC-01E0-59C4-FF09-48F6E1B83BED}"/>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388" name="Group 387">
            <a:extLst>
              <a:ext uri="{FF2B5EF4-FFF2-40B4-BE49-F238E27FC236}">
                <a16:creationId xmlns:a16="http://schemas.microsoft.com/office/drawing/2014/main" id="{52309054-C734-6539-7124-A853DBA3BDE6}"/>
              </a:ext>
            </a:extLst>
          </p:cNvPr>
          <p:cNvGrpSpPr/>
          <p:nvPr/>
        </p:nvGrpSpPr>
        <p:grpSpPr>
          <a:xfrm>
            <a:off x="1942566" y="3264110"/>
            <a:ext cx="521113" cy="534314"/>
            <a:chOff x="2719805" y="3089956"/>
            <a:chExt cx="521113" cy="534314"/>
          </a:xfrm>
        </p:grpSpPr>
        <p:sp>
          <p:nvSpPr>
            <p:cNvPr id="389" name="Oval 388">
              <a:extLst>
                <a:ext uri="{FF2B5EF4-FFF2-40B4-BE49-F238E27FC236}">
                  <a16:creationId xmlns:a16="http://schemas.microsoft.com/office/drawing/2014/main" id="{7671A527-9FC0-5F5F-6A85-6FF69BE04606}"/>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0" name="Oval 389">
              <a:extLst>
                <a:ext uri="{FF2B5EF4-FFF2-40B4-BE49-F238E27FC236}">
                  <a16:creationId xmlns:a16="http://schemas.microsoft.com/office/drawing/2014/main" id="{FA22932D-6ED8-524C-12F8-C9A3DA8EF3B3}"/>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1" name="Oval 390">
              <a:extLst>
                <a:ext uri="{FF2B5EF4-FFF2-40B4-BE49-F238E27FC236}">
                  <a16:creationId xmlns:a16="http://schemas.microsoft.com/office/drawing/2014/main" id="{01DE9617-D931-1941-CE86-F712258F7D52}"/>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2" name="Oval 391">
              <a:extLst>
                <a:ext uri="{FF2B5EF4-FFF2-40B4-BE49-F238E27FC236}">
                  <a16:creationId xmlns:a16="http://schemas.microsoft.com/office/drawing/2014/main" id="{35AD5C04-1154-EE97-72B5-673B9C4D81DB}"/>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3" name="Oval 392">
              <a:extLst>
                <a:ext uri="{FF2B5EF4-FFF2-40B4-BE49-F238E27FC236}">
                  <a16:creationId xmlns:a16="http://schemas.microsoft.com/office/drawing/2014/main" id="{18D03E9E-DEA1-7BFA-ED9A-F5F6AFD17E7D}"/>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4" name="Oval 393">
              <a:extLst>
                <a:ext uri="{FF2B5EF4-FFF2-40B4-BE49-F238E27FC236}">
                  <a16:creationId xmlns:a16="http://schemas.microsoft.com/office/drawing/2014/main" id="{E3A2943F-76AD-C865-697E-8FF85F2FE0B9}"/>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5" name="Oval 394">
              <a:extLst>
                <a:ext uri="{FF2B5EF4-FFF2-40B4-BE49-F238E27FC236}">
                  <a16:creationId xmlns:a16="http://schemas.microsoft.com/office/drawing/2014/main" id="{81975C81-1BF0-54B9-7397-09953CE5282D}"/>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6" name="Oval 395">
              <a:extLst>
                <a:ext uri="{FF2B5EF4-FFF2-40B4-BE49-F238E27FC236}">
                  <a16:creationId xmlns:a16="http://schemas.microsoft.com/office/drawing/2014/main" id="{47C15CE7-4EAE-39FD-216E-4657ACAD2449}"/>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7" name="Oval 396">
              <a:extLst>
                <a:ext uri="{FF2B5EF4-FFF2-40B4-BE49-F238E27FC236}">
                  <a16:creationId xmlns:a16="http://schemas.microsoft.com/office/drawing/2014/main" id="{5C27A1B9-F53F-75F8-125A-6598275F16FF}"/>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8" name="Oval 397">
              <a:extLst>
                <a:ext uri="{FF2B5EF4-FFF2-40B4-BE49-F238E27FC236}">
                  <a16:creationId xmlns:a16="http://schemas.microsoft.com/office/drawing/2014/main" id="{9D3F7E17-678D-F98A-7C93-3138D76C62C8}"/>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9" name="Oval 398">
              <a:extLst>
                <a:ext uri="{FF2B5EF4-FFF2-40B4-BE49-F238E27FC236}">
                  <a16:creationId xmlns:a16="http://schemas.microsoft.com/office/drawing/2014/main" id="{E1BED390-B297-B811-359F-A895481A4EE7}"/>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0" name="Oval 399">
              <a:extLst>
                <a:ext uri="{FF2B5EF4-FFF2-40B4-BE49-F238E27FC236}">
                  <a16:creationId xmlns:a16="http://schemas.microsoft.com/office/drawing/2014/main" id="{37F16821-14B9-D5A1-CEB5-B93A9E511133}"/>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1" name="Oval 400">
              <a:extLst>
                <a:ext uri="{FF2B5EF4-FFF2-40B4-BE49-F238E27FC236}">
                  <a16:creationId xmlns:a16="http://schemas.microsoft.com/office/drawing/2014/main" id="{01B3A7ED-7E6E-7B44-2441-318C2EAAFFAA}"/>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0" name="Oval 409">
              <a:extLst>
                <a:ext uri="{FF2B5EF4-FFF2-40B4-BE49-F238E27FC236}">
                  <a16:creationId xmlns:a16="http://schemas.microsoft.com/office/drawing/2014/main" id="{AEEE77B1-2313-80EF-4F09-63ECAF7AAE85}"/>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1" name="Oval 410">
              <a:extLst>
                <a:ext uri="{FF2B5EF4-FFF2-40B4-BE49-F238E27FC236}">
                  <a16:creationId xmlns:a16="http://schemas.microsoft.com/office/drawing/2014/main" id="{7CA5B8C5-EFB2-E506-8093-4FFE1C5CFBAB}"/>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2" name="Oval 411">
              <a:extLst>
                <a:ext uri="{FF2B5EF4-FFF2-40B4-BE49-F238E27FC236}">
                  <a16:creationId xmlns:a16="http://schemas.microsoft.com/office/drawing/2014/main" id="{CC17D0AD-BE8B-B429-E51C-2AAEA1F542FC}"/>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3" name="Oval 412">
              <a:extLst>
                <a:ext uri="{FF2B5EF4-FFF2-40B4-BE49-F238E27FC236}">
                  <a16:creationId xmlns:a16="http://schemas.microsoft.com/office/drawing/2014/main" id="{A1381CB8-76F9-05A0-8C8C-E5D64F29B3DA}"/>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414" name="Rectangle 413">
            <a:extLst>
              <a:ext uri="{FF2B5EF4-FFF2-40B4-BE49-F238E27FC236}">
                <a16:creationId xmlns:a16="http://schemas.microsoft.com/office/drawing/2014/main" id="{34963376-8303-A4AC-D369-228D41940CC2}"/>
              </a:ext>
            </a:extLst>
          </p:cNvPr>
          <p:cNvSpPr/>
          <p:nvPr/>
        </p:nvSpPr>
        <p:spPr>
          <a:xfrm>
            <a:off x="1371600"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5" name="Oval 414">
            <a:extLst>
              <a:ext uri="{FF2B5EF4-FFF2-40B4-BE49-F238E27FC236}">
                <a16:creationId xmlns:a16="http://schemas.microsoft.com/office/drawing/2014/main" id="{9E6ABC5A-9CC4-C2F0-B158-16678392CFB5}"/>
              </a:ext>
            </a:extLst>
          </p:cNvPr>
          <p:cNvSpPr/>
          <p:nvPr/>
        </p:nvSpPr>
        <p:spPr>
          <a:xfrm>
            <a:off x="3274015" y="29351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6" name="Oval 415">
            <a:extLst>
              <a:ext uri="{FF2B5EF4-FFF2-40B4-BE49-F238E27FC236}">
                <a16:creationId xmlns:a16="http://schemas.microsoft.com/office/drawing/2014/main" id="{5DA802E8-8F61-92C4-E42B-375060646F33}"/>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7" name="Oval 416">
            <a:extLst>
              <a:ext uri="{FF2B5EF4-FFF2-40B4-BE49-F238E27FC236}">
                <a16:creationId xmlns:a16="http://schemas.microsoft.com/office/drawing/2014/main" id="{47065A69-270E-C387-AF30-F2FC91B46134}"/>
              </a:ext>
            </a:extLst>
          </p:cNvPr>
          <p:cNvSpPr/>
          <p:nvPr/>
        </p:nvSpPr>
        <p:spPr>
          <a:xfrm>
            <a:off x="3176860" y="31230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6" name="Oval 425">
            <a:extLst>
              <a:ext uri="{FF2B5EF4-FFF2-40B4-BE49-F238E27FC236}">
                <a16:creationId xmlns:a16="http://schemas.microsoft.com/office/drawing/2014/main" id="{3B970581-75F0-E8D4-AF4D-94E84A9AA4E2}"/>
              </a:ext>
            </a:extLst>
          </p:cNvPr>
          <p:cNvSpPr/>
          <p:nvPr/>
        </p:nvSpPr>
        <p:spPr>
          <a:xfrm>
            <a:off x="3307841" y="313931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7" name="Oval 426">
            <a:extLst>
              <a:ext uri="{FF2B5EF4-FFF2-40B4-BE49-F238E27FC236}">
                <a16:creationId xmlns:a16="http://schemas.microsoft.com/office/drawing/2014/main" id="{C2BD5E0A-86A8-892B-D6E4-844E3F379DD2}"/>
              </a:ext>
            </a:extLst>
          </p:cNvPr>
          <p:cNvSpPr/>
          <p:nvPr/>
        </p:nvSpPr>
        <p:spPr>
          <a:xfrm>
            <a:off x="3092245" y="292926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8" name="Oval 427">
            <a:extLst>
              <a:ext uri="{FF2B5EF4-FFF2-40B4-BE49-F238E27FC236}">
                <a16:creationId xmlns:a16="http://schemas.microsoft.com/office/drawing/2014/main" id="{BD2B7DD6-9E15-1DFD-190D-D7CD0693770C}"/>
              </a:ext>
            </a:extLst>
          </p:cNvPr>
          <p:cNvSpPr/>
          <p:nvPr/>
        </p:nvSpPr>
        <p:spPr>
          <a:xfrm>
            <a:off x="3423390" y="285062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9" name="Oval 428">
            <a:extLst>
              <a:ext uri="{FF2B5EF4-FFF2-40B4-BE49-F238E27FC236}">
                <a16:creationId xmlns:a16="http://schemas.microsoft.com/office/drawing/2014/main" id="{F4D50030-BD74-59BB-A819-A236CF40A280}"/>
              </a:ext>
            </a:extLst>
          </p:cNvPr>
          <p:cNvSpPr/>
          <p:nvPr/>
        </p:nvSpPr>
        <p:spPr>
          <a:xfrm>
            <a:off x="319047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0" name="Oval 429">
            <a:extLst>
              <a:ext uri="{FF2B5EF4-FFF2-40B4-BE49-F238E27FC236}">
                <a16:creationId xmlns:a16="http://schemas.microsoft.com/office/drawing/2014/main" id="{07AD181C-2E01-FA2D-01DD-8315DF23B355}"/>
              </a:ext>
            </a:extLst>
          </p:cNvPr>
          <p:cNvSpPr/>
          <p:nvPr/>
        </p:nvSpPr>
        <p:spPr>
          <a:xfrm>
            <a:off x="3468629" y="31018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1" name="Oval 430">
            <a:extLst>
              <a:ext uri="{FF2B5EF4-FFF2-40B4-BE49-F238E27FC236}">
                <a16:creationId xmlns:a16="http://schemas.microsoft.com/office/drawing/2014/main" id="{843A9363-DED0-516D-FA9F-E0CD0AB112A1}"/>
              </a:ext>
            </a:extLst>
          </p:cNvPr>
          <p:cNvSpPr/>
          <p:nvPr/>
        </p:nvSpPr>
        <p:spPr>
          <a:xfrm>
            <a:off x="2850625" y="3427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9" name="Oval 438">
            <a:extLst>
              <a:ext uri="{FF2B5EF4-FFF2-40B4-BE49-F238E27FC236}">
                <a16:creationId xmlns:a16="http://schemas.microsoft.com/office/drawing/2014/main" id="{0822B0F4-8AE6-BC59-89CB-7D2705B81BEE}"/>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0" name="Oval 439">
            <a:extLst>
              <a:ext uri="{FF2B5EF4-FFF2-40B4-BE49-F238E27FC236}">
                <a16:creationId xmlns:a16="http://schemas.microsoft.com/office/drawing/2014/main" id="{FDA3FB69-2149-2D5D-2BEE-0600B733D558}"/>
              </a:ext>
            </a:extLst>
          </p:cNvPr>
          <p:cNvSpPr/>
          <p:nvPr/>
        </p:nvSpPr>
        <p:spPr>
          <a:xfrm>
            <a:off x="2600410" y="36186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1" name="Oval 440">
            <a:extLst>
              <a:ext uri="{FF2B5EF4-FFF2-40B4-BE49-F238E27FC236}">
                <a16:creationId xmlns:a16="http://schemas.microsoft.com/office/drawing/2014/main" id="{8860AF1F-15C4-36D2-A0B3-35202598A662}"/>
              </a:ext>
            </a:extLst>
          </p:cNvPr>
          <p:cNvSpPr/>
          <p:nvPr/>
        </p:nvSpPr>
        <p:spPr>
          <a:xfrm>
            <a:off x="2731391" y="363489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2" name="Oval 441">
            <a:extLst>
              <a:ext uri="{FF2B5EF4-FFF2-40B4-BE49-F238E27FC236}">
                <a16:creationId xmlns:a16="http://schemas.microsoft.com/office/drawing/2014/main" id="{8645CB38-38C0-7DAA-2D7A-1690D20AF804}"/>
              </a:ext>
            </a:extLst>
          </p:cNvPr>
          <p:cNvSpPr/>
          <p:nvPr/>
        </p:nvSpPr>
        <p:spPr>
          <a:xfrm>
            <a:off x="2580698" y="3468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3" name="Oval 442">
            <a:extLst>
              <a:ext uri="{FF2B5EF4-FFF2-40B4-BE49-F238E27FC236}">
                <a16:creationId xmlns:a16="http://schemas.microsoft.com/office/drawing/2014/main" id="{8AA636B5-7E41-325D-DE45-968022B0AF26}"/>
              </a:ext>
            </a:extLst>
          </p:cNvPr>
          <p:cNvSpPr/>
          <p:nvPr/>
        </p:nvSpPr>
        <p:spPr>
          <a:xfrm>
            <a:off x="2846940" y="334620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4" name="Oval 443">
            <a:extLst>
              <a:ext uri="{FF2B5EF4-FFF2-40B4-BE49-F238E27FC236}">
                <a16:creationId xmlns:a16="http://schemas.microsoft.com/office/drawing/2014/main" id="{EC888EAF-5788-953E-F705-EE644083EBEC}"/>
              </a:ext>
            </a:extLst>
          </p:cNvPr>
          <p:cNvSpPr/>
          <p:nvPr/>
        </p:nvSpPr>
        <p:spPr>
          <a:xfrm>
            <a:off x="2639199" y="330513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5" name="Oval 444">
            <a:extLst>
              <a:ext uri="{FF2B5EF4-FFF2-40B4-BE49-F238E27FC236}">
                <a16:creationId xmlns:a16="http://schemas.microsoft.com/office/drawing/2014/main" id="{5058023B-2F41-3027-63CB-321EF2A3BDAD}"/>
              </a:ext>
            </a:extLst>
          </p:cNvPr>
          <p:cNvSpPr/>
          <p:nvPr/>
        </p:nvSpPr>
        <p:spPr>
          <a:xfrm>
            <a:off x="2892179" y="35974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6" name="Oval 445">
            <a:extLst>
              <a:ext uri="{FF2B5EF4-FFF2-40B4-BE49-F238E27FC236}">
                <a16:creationId xmlns:a16="http://schemas.microsoft.com/office/drawing/2014/main" id="{9F261EEB-B9E0-C3EC-77FA-4A5D18DAA611}"/>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6" name="Oval 575">
            <a:extLst>
              <a:ext uri="{FF2B5EF4-FFF2-40B4-BE49-F238E27FC236}">
                <a16:creationId xmlns:a16="http://schemas.microsoft.com/office/drawing/2014/main" id="{F611199F-9CC9-B00C-0EB6-67E4A53A4214}"/>
              </a:ext>
            </a:extLst>
          </p:cNvPr>
          <p:cNvSpPr/>
          <p:nvPr/>
        </p:nvSpPr>
        <p:spPr>
          <a:xfrm>
            <a:off x="3417272" y="307564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7" name="Oval 576">
            <a:extLst>
              <a:ext uri="{FF2B5EF4-FFF2-40B4-BE49-F238E27FC236}">
                <a16:creationId xmlns:a16="http://schemas.microsoft.com/office/drawing/2014/main" id="{27D7325A-8949-B1B5-D611-5792AF5E9566}"/>
              </a:ext>
            </a:extLst>
          </p:cNvPr>
          <p:cNvSpPr/>
          <p:nvPr/>
        </p:nvSpPr>
        <p:spPr>
          <a:xfrm>
            <a:off x="3228776" y="30428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8" name="Oval 577">
            <a:extLst>
              <a:ext uri="{FF2B5EF4-FFF2-40B4-BE49-F238E27FC236}">
                <a16:creationId xmlns:a16="http://schemas.microsoft.com/office/drawing/2014/main" id="{7165DF29-096A-79D1-BFA5-ECE08C18480D}"/>
              </a:ext>
            </a:extLst>
          </p:cNvPr>
          <p:cNvSpPr/>
          <p:nvPr/>
        </p:nvSpPr>
        <p:spPr>
          <a:xfrm>
            <a:off x="3495018" y="292085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9" name="Oval 578">
            <a:extLst>
              <a:ext uri="{FF2B5EF4-FFF2-40B4-BE49-F238E27FC236}">
                <a16:creationId xmlns:a16="http://schemas.microsoft.com/office/drawing/2014/main" id="{C557E722-86DB-6790-D358-9668BB3F49E9}"/>
              </a:ext>
            </a:extLst>
          </p:cNvPr>
          <p:cNvSpPr/>
          <p:nvPr/>
        </p:nvSpPr>
        <p:spPr>
          <a:xfrm>
            <a:off x="329416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0" name="Oval 579">
            <a:extLst>
              <a:ext uri="{FF2B5EF4-FFF2-40B4-BE49-F238E27FC236}">
                <a16:creationId xmlns:a16="http://schemas.microsoft.com/office/drawing/2014/main" id="{ED4552B0-4F4A-10AC-7AC1-5D6B1CD4C432}"/>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1" name="Oval 580">
            <a:extLst>
              <a:ext uri="{FF2B5EF4-FFF2-40B4-BE49-F238E27FC236}">
                <a16:creationId xmlns:a16="http://schemas.microsoft.com/office/drawing/2014/main" id="{0A161EF1-1983-78EB-620D-7C96D388C34D}"/>
              </a:ext>
            </a:extLst>
          </p:cNvPr>
          <p:cNvSpPr/>
          <p:nvPr/>
        </p:nvSpPr>
        <p:spPr>
          <a:xfrm>
            <a:off x="2840822" y="3571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2" name="Oval 581">
            <a:extLst>
              <a:ext uri="{FF2B5EF4-FFF2-40B4-BE49-F238E27FC236}">
                <a16:creationId xmlns:a16="http://schemas.microsoft.com/office/drawing/2014/main" id="{C257ABB6-6E89-3906-A9AA-09BE44366C64}"/>
              </a:ext>
            </a:extLst>
          </p:cNvPr>
          <p:cNvSpPr/>
          <p:nvPr/>
        </p:nvSpPr>
        <p:spPr>
          <a:xfrm>
            <a:off x="2672038" y="36888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3" name="Oval 582">
            <a:extLst>
              <a:ext uri="{FF2B5EF4-FFF2-40B4-BE49-F238E27FC236}">
                <a16:creationId xmlns:a16="http://schemas.microsoft.com/office/drawing/2014/main" id="{90F853AD-46FF-317C-B2FB-4CD674631ECF}"/>
              </a:ext>
            </a:extLst>
          </p:cNvPr>
          <p:cNvSpPr/>
          <p:nvPr/>
        </p:nvSpPr>
        <p:spPr>
          <a:xfrm>
            <a:off x="2803020" y="370512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4" name="Oval 583">
            <a:extLst>
              <a:ext uri="{FF2B5EF4-FFF2-40B4-BE49-F238E27FC236}">
                <a16:creationId xmlns:a16="http://schemas.microsoft.com/office/drawing/2014/main" id="{52DDBF31-99E2-5A25-C935-169D34B20DE5}"/>
              </a:ext>
            </a:extLst>
          </p:cNvPr>
          <p:cNvSpPr/>
          <p:nvPr/>
        </p:nvSpPr>
        <p:spPr>
          <a:xfrm>
            <a:off x="2652326" y="353846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5" name="Oval 584">
            <a:extLst>
              <a:ext uri="{FF2B5EF4-FFF2-40B4-BE49-F238E27FC236}">
                <a16:creationId xmlns:a16="http://schemas.microsoft.com/office/drawing/2014/main" id="{5AFDC79F-0C87-43AB-42D9-FDB467B9E0F6}"/>
              </a:ext>
            </a:extLst>
          </p:cNvPr>
          <p:cNvSpPr/>
          <p:nvPr/>
        </p:nvSpPr>
        <p:spPr>
          <a:xfrm>
            <a:off x="2918568" y="341644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6" name="Oval 585">
            <a:extLst>
              <a:ext uri="{FF2B5EF4-FFF2-40B4-BE49-F238E27FC236}">
                <a16:creationId xmlns:a16="http://schemas.microsoft.com/office/drawing/2014/main" id="{39634F09-01FF-C3D0-BA2B-BCC2BF56AADA}"/>
              </a:ext>
            </a:extLst>
          </p:cNvPr>
          <p:cNvSpPr/>
          <p:nvPr/>
        </p:nvSpPr>
        <p:spPr>
          <a:xfrm>
            <a:off x="2717718" y="336091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7" name="Oval 586">
            <a:extLst>
              <a:ext uri="{FF2B5EF4-FFF2-40B4-BE49-F238E27FC236}">
                <a16:creationId xmlns:a16="http://schemas.microsoft.com/office/drawing/2014/main" id="{D172A3BC-B893-BBC4-D150-DB9ECE57D3D3}"/>
              </a:ext>
            </a:extLst>
          </p:cNvPr>
          <p:cNvSpPr/>
          <p:nvPr/>
        </p:nvSpPr>
        <p:spPr>
          <a:xfrm>
            <a:off x="2963807" y="36676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8" name="Rectangle 587">
            <a:extLst>
              <a:ext uri="{FF2B5EF4-FFF2-40B4-BE49-F238E27FC236}">
                <a16:creationId xmlns:a16="http://schemas.microsoft.com/office/drawing/2014/main" id="{58BDC767-DEC4-833D-2150-FF60E4F3058C}"/>
              </a:ext>
            </a:extLst>
          </p:cNvPr>
          <p:cNvSpPr/>
          <p:nvPr/>
        </p:nvSpPr>
        <p:spPr>
          <a:xfrm>
            <a:off x="2481507"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9" name="TextBox 588">
            <a:extLst>
              <a:ext uri="{FF2B5EF4-FFF2-40B4-BE49-F238E27FC236}">
                <a16:creationId xmlns:a16="http://schemas.microsoft.com/office/drawing/2014/main" id="{54C85CC6-3AA9-A551-F554-CC6BBCEED34A}"/>
              </a:ext>
            </a:extLst>
          </p:cNvPr>
          <p:cNvSpPr txBox="1"/>
          <p:nvPr/>
        </p:nvSpPr>
        <p:spPr>
          <a:xfrm>
            <a:off x="1462862" y="2327987"/>
            <a:ext cx="2082621" cy="369332"/>
          </a:xfrm>
          <a:prstGeom prst="rect">
            <a:avLst/>
          </a:prstGeom>
          <a:noFill/>
        </p:spPr>
        <p:txBody>
          <a:bodyPr wrap="none" rtlCol="0">
            <a:spAutoFit/>
          </a:bodyPr>
          <a:lstStyle/>
          <a:p>
            <a:r>
              <a:rPr lang="en-US" dirty="0"/>
              <a:t>High beta diversity</a:t>
            </a:r>
          </a:p>
        </p:txBody>
      </p:sp>
      <p:grpSp>
        <p:nvGrpSpPr>
          <p:cNvPr id="590" name="Group 589">
            <a:extLst>
              <a:ext uri="{FF2B5EF4-FFF2-40B4-BE49-F238E27FC236}">
                <a16:creationId xmlns:a16="http://schemas.microsoft.com/office/drawing/2014/main" id="{ECF08022-7E9B-4256-5E9B-82B0A3F083FA}"/>
              </a:ext>
            </a:extLst>
          </p:cNvPr>
          <p:cNvGrpSpPr/>
          <p:nvPr/>
        </p:nvGrpSpPr>
        <p:grpSpPr>
          <a:xfrm>
            <a:off x="6009038" y="1553237"/>
            <a:ext cx="2219891" cy="1434092"/>
            <a:chOff x="5949696" y="1330443"/>
            <a:chExt cx="2219891" cy="1434092"/>
          </a:xfrm>
        </p:grpSpPr>
        <p:grpSp>
          <p:nvGrpSpPr>
            <p:cNvPr id="591" name="Group 590">
              <a:extLst>
                <a:ext uri="{FF2B5EF4-FFF2-40B4-BE49-F238E27FC236}">
                  <a16:creationId xmlns:a16="http://schemas.microsoft.com/office/drawing/2014/main" id="{ADF8A786-6B62-36A6-58AB-B9882ABCECBD}"/>
                </a:ext>
              </a:extLst>
            </p:cNvPr>
            <p:cNvGrpSpPr/>
            <p:nvPr/>
          </p:nvGrpSpPr>
          <p:grpSpPr>
            <a:xfrm>
              <a:off x="5949696" y="1330443"/>
              <a:ext cx="2219891" cy="1434092"/>
              <a:chOff x="8817829" y="3072841"/>
              <a:chExt cx="2219891" cy="1434092"/>
            </a:xfrm>
          </p:grpSpPr>
          <p:grpSp>
            <p:nvGrpSpPr>
              <p:cNvPr id="654" name="Group 653">
                <a:extLst>
                  <a:ext uri="{FF2B5EF4-FFF2-40B4-BE49-F238E27FC236}">
                    <a16:creationId xmlns:a16="http://schemas.microsoft.com/office/drawing/2014/main" id="{FA3D12B3-2A5C-69AB-7D3C-361889B3616A}"/>
                  </a:ext>
                </a:extLst>
              </p:cNvPr>
              <p:cNvGrpSpPr/>
              <p:nvPr/>
            </p:nvGrpSpPr>
            <p:grpSpPr>
              <a:xfrm>
                <a:off x="8817829" y="3438162"/>
                <a:ext cx="2219891" cy="1068771"/>
                <a:chOff x="8927783" y="2739662"/>
                <a:chExt cx="2219891" cy="1068771"/>
              </a:xfrm>
            </p:grpSpPr>
            <p:sp>
              <p:nvSpPr>
                <p:cNvPr id="656" name="Oval 655">
                  <a:extLst>
                    <a:ext uri="{FF2B5EF4-FFF2-40B4-BE49-F238E27FC236}">
                      <a16:creationId xmlns:a16="http://schemas.microsoft.com/office/drawing/2014/main" id="{A5E8E987-DD6D-7FAE-6E84-BD1CF7E176DE}"/>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657" name="Oval 656">
                  <a:extLst>
                    <a:ext uri="{FF2B5EF4-FFF2-40B4-BE49-F238E27FC236}">
                      <a16:creationId xmlns:a16="http://schemas.microsoft.com/office/drawing/2014/main" id="{8455E67B-5A0D-6E2A-1C85-FAFA0208A269}"/>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8" name="Oval 657">
                  <a:extLst>
                    <a:ext uri="{FF2B5EF4-FFF2-40B4-BE49-F238E27FC236}">
                      <a16:creationId xmlns:a16="http://schemas.microsoft.com/office/drawing/2014/main" id="{AF755A44-1530-A2D5-7D7A-BDCC250CB46E}"/>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9" name="Oval 658">
                  <a:extLst>
                    <a:ext uri="{FF2B5EF4-FFF2-40B4-BE49-F238E27FC236}">
                      <a16:creationId xmlns:a16="http://schemas.microsoft.com/office/drawing/2014/main" id="{40278A7F-6D7D-A5BC-283B-F1FB93930D8A}"/>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0" name="Oval 659">
                  <a:extLst>
                    <a:ext uri="{FF2B5EF4-FFF2-40B4-BE49-F238E27FC236}">
                      <a16:creationId xmlns:a16="http://schemas.microsoft.com/office/drawing/2014/main" id="{4BEBC4A9-54C4-2934-93B7-205C03ABA668}"/>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1" name="Oval 660">
                  <a:extLst>
                    <a:ext uri="{FF2B5EF4-FFF2-40B4-BE49-F238E27FC236}">
                      <a16:creationId xmlns:a16="http://schemas.microsoft.com/office/drawing/2014/main" id="{50E4A9BE-5E46-2859-A9AD-A556D1E19B49}"/>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2" name="Oval 661">
                  <a:extLst>
                    <a:ext uri="{FF2B5EF4-FFF2-40B4-BE49-F238E27FC236}">
                      <a16:creationId xmlns:a16="http://schemas.microsoft.com/office/drawing/2014/main" id="{9467949B-26E5-E695-6DC0-EDE415ADE024}"/>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3" name="Oval 662">
                  <a:extLst>
                    <a:ext uri="{FF2B5EF4-FFF2-40B4-BE49-F238E27FC236}">
                      <a16:creationId xmlns:a16="http://schemas.microsoft.com/office/drawing/2014/main" id="{40878C3E-44E2-77DE-1DD9-0679F965B969}"/>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4" name="Oval 663">
                  <a:extLst>
                    <a:ext uri="{FF2B5EF4-FFF2-40B4-BE49-F238E27FC236}">
                      <a16:creationId xmlns:a16="http://schemas.microsoft.com/office/drawing/2014/main" id="{D391542A-CCE0-3F5E-2F1F-4667A686E018}"/>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5" name="Oval 664">
                  <a:extLst>
                    <a:ext uri="{FF2B5EF4-FFF2-40B4-BE49-F238E27FC236}">
                      <a16:creationId xmlns:a16="http://schemas.microsoft.com/office/drawing/2014/main" id="{D8DC6424-2CA3-509D-FEC0-9DAEBE7BC7B9}"/>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6" name="Oval 665">
                  <a:extLst>
                    <a:ext uri="{FF2B5EF4-FFF2-40B4-BE49-F238E27FC236}">
                      <a16:creationId xmlns:a16="http://schemas.microsoft.com/office/drawing/2014/main" id="{5B419156-F3F2-B059-F43F-797433F6A48C}"/>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7" name="Oval 666">
                  <a:extLst>
                    <a:ext uri="{FF2B5EF4-FFF2-40B4-BE49-F238E27FC236}">
                      <a16:creationId xmlns:a16="http://schemas.microsoft.com/office/drawing/2014/main" id="{D6ECB7F4-A2F6-38DF-57A5-2673D99BE9B1}"/>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8" name="Oval 667">
                  <a:extLst>
                    <a:ext uri="{FF2B5EF4-FFF2-40B4-BE49-F238E27FC236}">
                      <a16:creationId xmlns:a16="http://schemas.microsoft.com/office/drawing/2014/main" id="{78B7019A-B5A5-9EFB-C22B-FE2C1F7838A8}"/>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9" name="Oval 668">
                  <a:extLst>
                    <a:ext uri="{FF2B5EF4-FFF2-40B4-BE49-F238E27FC236}">
                      <a16:creationId xmlns:a16="http://schemas.microsoft.com/office/drawing/2014/main" id="{8772D17E-CBE1-659C-B2FC-FE7D1B8DE28B}"/>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0" name="Oval 669">
                  <a:extLst>
                    <a:ext uri="{FF2B5EF4-FFF2-40B4-BE49-F238E27FC236}">
                      <a16:creationId xmlns:a16="http://schemas.microsoft.com/office/drawing/2014/main" id="{35F656AE-1E78-369A-A4F8-10C400737E99}"/>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1" name="Oval 670">
                  <a:extLst>
                    <a:ext uri="{FF2B5EF4-FFF2-40B4-BE49-F238E27FC236}">
                      <a16:creationId xmlns:a16="http://schemas.microsoft.com/office/drawing/2014/main" id="{B44B0E79-D29A-B731-FFF2-CA575460353D}"/>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2" name="Oval 671">
                  <a:extLst>
                    <a:ext uri="{FF2B5EF4-FFF2-40B4-BE49-F238E27FC236}">
                      <a16:creationId xmlns:a16="http://schemas.microsoft.com/office/drawing/2014/main" id="{7CB31BE6-B9D1-8796-AE67-D29AD827CE6B}"/>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3" name="Oval 672">
                  <a:extLst>
                    <a:ext uri="{FF2B5EF4-FFF2-40B4-BE49-F238E27FC236}">
                      <a16:creationId xmlns:a16="http://schemas.microsoft.com/office/drawing/2014/main" id="{1C3BB5EB-62CC-CB40-2635-60B7B8E3C86E}"/>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4" name="Oval 673">
                  <a:extLst>
                    <a:ext uri="{FF2B5EF4-FFF2-40B4-BE49-F238E27FC236}">
                      <a16:creationId xmlns:a16="http://schemas.microsoft.com/office/drawing/2014/main" id="{078502C0-0D66-54F6-8B06-68427B16CA6C}"/>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5" name="Oval 674">
                  <a:extLst>
                    <a:ext uri="{FF2B5EF4-FFF2-40B4-BE49-F238E27FC236}">
                      <a16:creationId xmlns:a16="http://schemas.microsoft.com/office/drawing/2014/main" id="{5F211D6A-7DB1-59C1-C788-051A193EEB34}"/>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6" name="Oval 675">
                  <a:extLst>
                    <a:ext uri="{FF2B5EF4-FFF2-40B4-BE49-F238E27FC236}">
                      <a16:creationId xmlns:a16="http://schemas.microsoft.com/office/drawing/2014/main" id="{37BB337E-C15E-4CC9-903F-DCB505887886}"/>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7" name="Oval 676">
                  <a:extLst>
                    <a:ext uri="{FF2B5EF4-FFF2-40B4-BE49-F238E27FC236}">
                      <a16:creationId xmlns:a16="http://schemas.microsoft.com/office/drawing/2014/main" id="{A9876F90-BF82-2330-69D9-5A8DB2B38256}"/>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8" name="Oval 677">
                  <a:extLst>
                    <a:ext uri="{FF2B5EF4-FFF2-40B4-BE49-F238E27FC236}">
                      <a16:creationId xmlns:a16="http://schemas.microsoft.com/office/drawing/2014/main" id="{66E6C4AA-D645-B1DD-A79A-15E9489A7E70}"/>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9" name="Oval 678">
                  <a:extLst>
                    <a:ext uri="{FF2B5EF4-FFF2-40B4-BE49-F238E27FC236}">
                      <a16:creationId xmlns:a16="http://schemas.microsoft.com/office/drawing/2014/main" id="{58EA10DB-9F1C-1D5E-6527-3EB1E35C1969}"/>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0" name="Oval 679">
                  <a:extLst>
                    <a:ext uri="{FF2B5EF4-FFF2-40B4-BE49-F238E27FC236}">
                      <a16:creationId xmlns:a16="http://schemas.microsoft.com/office/drawing/2014/main" id="{196139F3-57E6-93F0-AD9D-7F4AA04CD3AC}"/>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1" name="Oval 680">
                  <a:extLst>
                    <a:ext uri="{FF2B5EF4-FFF2-40B4-BE49-F238E27FC236}">
                      <a16:creationId xmlns:a16="http://schemas.microsoft.com/office/drawing/2014/main" id="{948595DE-282A-4515-3CD5-CB2F1AD659F5}"/>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2" name="Oval 681">
                  <a:extLst>
                    <a:ext uri="{FF2B5EF4-FFF2-40B4-BE49-F238E27FC236}">
                      <a16:creationId xmlns:a16="http://schemas.microsoft.com/office/drawing/2014/main" id="{7446CA7E-2821-A5CF-9A45-EF63B4D1DD0C}"/>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3" name="Oval 682">
                  <a:extLst>
                    <a:ext uri="{FF2B5EF4-FFF2-40B4-BE49-F238E27FC236}">
                      <a16:creationId xmlns:a16="http://schemas.microsoft.com/office/drawing/2014/main" id="{483952E9-B732-D209-7A51-AADEC3E02F41}"/>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4" name="Oval 683">
                  <a:extLst>
                    <a:ext uri="{FF2B5EF4-FFF2-40B4-BE49-F238E27FC236}">
                      <a16:creationId xmlns:a16="http://schemas.microsoft.com/office/drawing/2014/main" id="{14815FC5-E88F-AEF2-DEC5-7903357DAEA6}"/>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5" name="Oval 684">
                  <a:extLst>
                    <a:ext uri="{FF2B5EF4-FFF2-40B4-BE49-F238E27FC236}">
                      <a16:creationId xmlns:a16="http://schemas.microsoft.com/office/drawing/2014/main" id="{E2A163FB-DB5E-5104-7FE3-64FC83CD3509}"/>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6" name="Oval 685">
                  <a:extLst>
                    <a:ext uri="{FF2B5EF4-FFF2-40B4-BE49-F238E27FC236}">
                      <a16:creationId xmlns:a16="http://schemas.microsoft.com/office/drawing/2014/main" id="{44799F94-2E8B-F81C-CC59-1307B2116C37}"/>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7" name="Rectangle 686">
                  <a:extLst>
                    <a:ext uri="{FF2B5EF4-FFF2-40B4-BE49-F238E27FC236}">
                      <a16:creationId xmlns:a16="http://schemas.microsoft.com/office/drawing/2014/main" id="{03BA755D-37A1-5C39-5865-B615F3653C1F}"/>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8" name="Oval 687">
                  <a:extLst>
                    <a:ext uri="{FF2B5EF4-FFF2-40B4-BE49-F238E27FC236}">
                      <a16:creationId xmlns:a16="http://schemas.microsoft.com/office/drawing/2014/main" id="{985AFD28-FD15-7C73-3EB3-F3E0BC96EADE}"/>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9" name="Oval 688">
                  <a:extLst>
                    <a:ext uri="{FF2B5EF4-FFF2-40B4-BE49-F238E27FC236}">
                      <a16:creationId xmlns:a16="http://schemas.microsoft.com/office/drawing/2014/main" id="{1EF68099-804A-0348-E2B5-2BEC01215663}"/>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0" name="Oval 689">
                  <a:extLst>
                    <a:ext uri="{FF2B5EF4-FFF2-40B4-BE49-F238E27FC236}">
                      <a16:creationId xmlns:a16="http://schemas.microsoft.com/office/drawing/2014/main" id="{A729917C-95A7-0FB6-833F-F60759D9A564}"/>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1" name="Oval 690">
                  <a:extLst>
                    <a:ext uri="{FF2B5EF4-FFF2-40B4-BE49-F238E27FC236}">
                      <a16:creationId xmlns:a16="http://schemas.microsoft.com/office/drawing/2014/main" id="{956AD183-7CEE-7F56-9D1D-CA2459143C3A}"/>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2" name="Oval 691">
                  <a:extLst>
                    <a:ext uri="{FF2B5EF4-FFF2-40B4-BE49-F238E27FC236}">
                      <a16:creationId xmlns:a16="http://schemas.microsoft.com/office/drawing/2014/main" id="{B8012B6B-AF8A-E84D-5471-9B590C0F574A}"/>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3" name="Oval 692">
                  <a:extLst>
                    <a:ext uri="{FF2B5EF4-FFF2-40B4-BE49-F238E27FC236}">
                      <a16:creationId xmlns:a16="http://schemas.microsoft.com/office/drawing/2014/main" id="{F33ECF72-EBF3-477D-34D5-6EA5FA32C354}"/>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4" name="Oval 693">
                  <a:extLst>
                    <a:ext uri="{FF2B5EF4-FFF2-40B4-BE49-F238E27FC236}">
                      <a16:creationId xmlns:a16="http://schemas.microsoft.com/office/drawing/2014/main" id="{ED58EF93-023D-BE68-C892-9C51AC33866A}"/>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5" name="Oval 694">
                  <a:extLst>
                    <a:ext uri="{FF2B5EF4-FFF2-40B4-BE49-F238E27FC236}">
                      <a16:creationId xmlns:a16="http://schemas.microsoft.com/office/drawing/2014/main" id="{CDCA60E6-E360-B602-E8CE-1697A84028FC}"/>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6" name="Oval 695">
                  <a:extLst>
                    <a:ext uri="{FF2B5EF4-FFF2-40B4-BE49-F238E27FC236}">
                      <a16:creationId xmlns:a16="http://schemas.microsoft.com/office/drawing/2014/main" id="{7256E387-129C-5774-9E77-89594737EC47}"/>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7" name="Oval 696">
                  <a:extLst>
                    <a:ext uri="{FF2B5EF4-FFF2-40B4-BE49-F238E27FC236}">
                      <a16:creationId xmlns:a16="http://schemas.microsoft.com/office/drawing/2014/main" id="{D707CB1A-89C3-4666-1F85-D9CA9065147A}"/>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8" name="Oval 697">
                  <a:extLst>
                    <a:ext uri="{FF2B5EF4-FFF2-40B4-BE49-F238E27FC236}">
                      <a16:creationId xmlns:a16="http://schemas.microsoft.com/office/drawing/2014/main" id="{7432BCD5-FF0E-3058-40E2-293E588C9AD9}"/>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9" name="Oval 698">
                  <a:extLst>
                    <a:ext uri="{FF2B5EF4-FFF2-40B4-BE49-F238E27FC236}">
                      <a16:creationId xmlns:a16="http://schemas.microsoft.com/office/drawing/2014/main" id="{D625C86B-5979-55FF-F40A-38334008515A}"/>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0" name="Oval 699">
                  <a:extLst>
                    <a:ext uri="{FF2B5EF4-FFF2-40B4-BE49-F238E27FC236}">
                      <a16:creationId xmlns:a16="http://schemas.microsoft.com/office/drawing/2014/main" id="{65A0246E-6F61-173B-F99F-0FFBEBE0A722}"/>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1" name="Oval 700">
                  <a:extLst>
                    <a:ext uri="{FF2B5EF4-FFF2-40B4-BE49-F238E27FC236}">
                      <a16:creationId xmlns:a16="http://schemas.microsoft.com/office/drawing/2014/main" id="{5F9618C4-EAE4-B1B3-2F5B-15C3438602B4}"/>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2" name="Oval 701">
                  <a:extLst>
                    <a:ext uri="{FF2B5EF4-FFF2-40B4-BE49-F238E27FC236}">
                      <a16:creationId xmlns:a16="http://schemas.microsoft.com/office/drawing/2014/main" id="{E98521C0-8182-C6CF-2009-F91B0C2BC49F}"/>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3" name="Oval 702">
                  <a:extLst>
                    <a:ext uri="{FF2B5EF4-FFF2-40B4-BE49-F238E27FC236}">
                      <a16:creationId xmlns:a16="http://schemas.microsoft.com/office/drawing/2014/main" id="{60A03B75-8F4B-AA4B-41BA-33AE731C4D44}"/>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4" name="Oval 703">
                  <a:extLst>
                    <a:ext uri="{FF2B5EF4-FFF2-40B4-BE49-F238E27FC236}">
                      <a16:creationId xmlns:a16="http://schemas.microsoft.com/office/drawing/2014/main" id="{B19242C6-7284-748E-935E-DA45068F8199}"/>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5" name="Oval 704">
                  <a:extLst>
                    <a:ext uri="{FF2B5EF4-FFF2-40B4-BE49-F238E27FC236}">
                      <a16:creationId xmlns:a16="http://schemas.microsoft.com/office/drawing/2014/main" id="{63F2431B-A5CF-765B-04DF-93F6287071C9}"/>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6" name="Oval 705">
                  <a:extLst>
                    <a:ext uri="{FF2B5EF4-FFF2-40B4-BE49-F238E27FC236}">
                      <a16:creationId xmlns:a16="http://schemas.microsoft.com/office/drawing/2014/main" id="{130C57AF-244A-7B2C-D83E-2D051B5F7F95}"/>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7" name="Oval 706">
                  <a:extLst>
                    <a:ext uri="{FF2B5EF4-FFF2-40B4-BE49-F238E27FC236}">
                      <a16:creationId xmlns:a16="http://schemas.microsoft.com/office/drawing/2014/main" id="{7A50345A-ADA3-43F7-8461-2F33498C8752}"/>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8" name="Oval 707">
                  <a:extLst>
                    <a:ext uri="{FF2B5EF4-FFF2-40B4-BE49-F238E27FC236}">
                      <a16:creationId xmlns:a16="http://schemas.microsoft.com/office/drawing/2014/main" id="{18E804E0-5E9F-68E2-E599-BF7AD1F8575B}"/>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9" name="Oval 708">
                  <a:extLst>
                    <a:ext uri="{FF2B5EF4-FFF2-40B4-BE49-F238E27FC236}">
                      <a16:creationId xmlns:a16="http://schemas.microsoft.com/office/drawing/2014/main" id="{EF61B55C-373F-4532-9B5E-2D00A7E6E40F}"/>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0" name="Oval 709">
                  <a:extLst>
                    <a:ext uri="{FF2B5EF4-FFF2-40B4-BE49-F238E27FC236}">
                      <a16:creationId xmlns:a16="http://schemas.microsoft.com/office/drawing/2014/main" id="{90040772-A595-81A5-CA5C-3149998D5631}"/>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1" name="Oval 710">
                  <a:extLst>
                    <a:ext uri="{FF2B5EF4-FFF2-40B4-BE49-F238E27FC236}">
                      <a16:creationId xmlns:a16="http://schemas.microsoft.com/office/drawing/2014/main" id="{40D92ED1-A118-EFFF-E769-1FB6AB3A7507}"/>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2" name="Oval 711">
                  <a:extLst>
                    <a:ext uri="{FF2B5EF4-FFF2-40B4-BE49-F238E27FC236}">
                      <a16:creationId xmlns:a16="http://schemas.microsoft.com/office/drawing/2014/main" id="{ED33E647-0349-D675-B2C1-A7F15C592857}"/>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3" name="Oval 712">
                  <a:extLst>
                    <a:ext uri="{FF2B5EF4-FFF2-40B4-BE49-F238E27FC236}">
                      <a16:creationId xmlns:a16="http://schemas.microsoft.com/office/drawing/2014/main" id="{EB458AEA-D8B1-B73A-42C2-6C760E48598D}"/>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4" name="Oval 713">
                  <a:extLst>
                    <a:ext uri="{FF2B5EF4-FFF2-40B4-BE49-F238E27FC236}">
                      <a16:creationId xmlns:a16="http://schemas.microsoft.com/office/drawing/2014/main" id="{2C5E22B9-489F-63C6-4778-528C9FD21A08}"/>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5" name="Oval 714">
                  <a:extLst>
                    <a:ext uri="{FF2B5EF4-FFF2-40B4-BE49-F238E27FC236}">
                      <a16:creationId xmlns:a16="http://schemas.microsoft.com/office/drawing/2014/main" id="{30F979F0-C44C-B657-DDE5-EB77BB166E38}"/>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6" name="Oval 715">
                  <a:extLst>
                    <a:ext uri="{FF2B5EF4-FFF2-40B4-BE49-F238E27FC236}">
                      <a16:creationId xmlns:a16="http://schemas.microsoft.com/office/drawing/2014/main" id="{6524B8E8-791E-CF9F-ADDB-A57B194134A0}"/>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7" name="Oval 716">
                  <a:extLst>
                    <a:ext uri="{FF2B5EF4-FFF2-40B4-BE49-F238E27FC236}">
                      <a16:creationId xmlns:a16="http://schemas.microsoft.com/office/drawing/2014/main" id="{2F57FD5A-08A5-881D-39B6-E43127C89495}"/>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8" name="Oval 717">
                  <a:extLst>
                    <a:ext uri="{FF2B5EF4-FFF2-40B4-BE49-F238E27FC236}">
                      <a16:creationId xmlns:a16="http://schemas.microsoft.com/office/drawing/2014/main" id="{88A046E8-59E1-0054-BE75-C872CCD40830}"/>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9" name="Rectangle 718">
                  <a:extLst>
                    <a:ext uri="{FF2B5EF4-FFF2-40B4-BE49-F238E27FC236}">
                      <a16:creationId xmlns:a16="http://schemas.microsoft.com/office/drawing/2014/main" id="{EB159B2E-CE14-86B5-394F-E9FD74FD068C}"/>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655" name="TextBox 654">
                <a:extLst>
                  <a:ext uri="{FF2B5EF4-FFF2-40B4-BE49-F238E27FC236}">
                    <a16:creationId xmlns:a16="http://schemas.microsoft.com/office/drawing/2014/main" id="{5CDBCD54-D16F-2372-5A1D-E46DC03E0B2F}"/>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grpSp>
          <p:nvGrpSpPr>
            <p:cNvPr id="592" name="Group 591">
              <a:extLst>
                <a:ext uri="{FF2B5EF4-FFF2-40B4-BE49-F238E27FC236}">
                  <a16:creationId xmlns:a16="http://schemas.microsoft.com/office/drawing/2014/main" id="{28385373-22C2-8DB0-D545-B333B164D84C}"/>
                </a:ext>
              </a:extLst>
            </p:cNvPr>
            <p:cNvGrpSpPr/>
            <p:nvPr/>
          </p:nvGrpSpPr>
          <p:grpSpPr>
            <a:xfrm>
              <a:off x="5993989" y="1737600"/>
              <a:ext cx="550122" cy="532549"/>
              <a:chOff x="2237720" y="2601157"/>
              <a:chExt cx="550122" cy="532549"/>
            </a:xfrm>
          </p:grpSpPr>
          <p:sp>
            <p:nvSpPr>
              <p:cNvPr id="642" name="Oval 641">
                <a:extLst>
                  <a:ext uri="{FF2B5EF4-FFF2-40B4-BE49-F238E27FC236}">
                    <a16:creationId xmlns:a16="http://schemas.microsoft.com/office/drawing/2014/main" id="{099A82A9-70CE-E1F0-1C47-AED7F0AFF594}"/>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3" name="Oval 642">
                <a:extLst>
                  <a:ext uri="{FF2B5EF4-FFF2-40B4-BE49-F238E27FC236}">
                    <a16:creationId xmlns:a16="http://schemas.microsoft.com/office/drawing/2014/main" id="{D96B2C85-DCCC-C0B1-E7C9-389F27A82D97}"/>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4" name="Oval 643">
                <a:extLst>
                  <a:ext uri="{FF2B5EF4-FFF2-40B4-BE49-F238E27FC236}">
                    <a16:creationId xmlns:a16="http://schemas.microsoft.com/office/drawing/2014/main" id="{972ADABA-3D90-96AB-64F7-78DA20250BE7}"/>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5" name="Oval 644">
                <a:extLst>
                  <a:ext uri="{FF2B5EF4-FFF2-40B4-BE49-F238E27FC236}">
                    <a16:creationId xmlns:a16="http://schemas.microsoft.com/office/drawing/2014/main" id="{44E3DE5B-BE87-2C9C-5E3F-CA8E6FDB24EB}"/>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6" name="Oval 645">
                <a:extLst>
                  <a:ext uri="{FF2B5EF4-FFF2-40B4-BE49-F238E27FC236}">
                    <a16:creationId xmlns:a16="http://schemas.microsoft.com/office/drawing/2014/main" id="{CAA64163-1C3A-88EB-403C-2AE126B627F5}"/>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7" name="Oval 646">
                <a:extLst>
                  <a:ext uri="{FF2B5EF4-FFF2-40B4-BE49-F238E27FC236}">
                    <a16:creationId xmlns:a16="http://schemas.microsoft.com/office/drawing/2014/main" id="{424ED75B-D145-485D-614E-E41221A8FEA8}"/>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8" name="Oval 647">
                <a:extLst>
                  <a:ext uri="{FF2B5EF4-FFF2-40B4-BE49-F238E27FC236}">
                    <a16:creationId xmlns:a16="http://schemas.microsoft.com/office/drawing/2014/main" id="{2716389D-CDFC-402A-9421-C6876DC293C8}"/>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9" name="Oval 648">
                <a:extLst>
                  <a:ext uri="{FF2B5EF4-FFF2-40B4-BE49-F238E27FC236}">
                    <a16:creationId xmlns:a16="http://schemas.microsoft.com/office/drawing/2014/main" id="{8592B18A-4B3B-E09A-B575-8FD2539D793E}"/>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0" name="Oval 649">
                <a:extLst>
                  <a:ext uri="{FF2B5EF4-FFF2-40B4-BE49-F238E27FC236}">
                    <a16:creationId xmlns:a16="http://schemas.microsoft.com/office/drawing/2014/main" id="{6AB979A0-1107-A7F0-85B2-60BF1EED5F7E}"/>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1" name="Oval 650">
                <a:extLst>
                  <a:ext uri="{FF2B5EF4-FFF2-40B4-BE49-F238E27FC236}">
                    <a16:creationId xmlns:a16="http://schemas.microsoft.com/office/drawing/2014/main" id="{105C9FB3-B8A3-83AB-3C15-6D3EC920684F}"/>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2" name="Oval 651">
                <a:extLst>
                  <a:ext uri="{FF2B5EF4-FFF2-40B4-BE49-F238E27FC236}">
                    <a16:creationId xmlns:a16="http://schemas.microsoft.com/office/drawing/2014/main" id="{EE628C43-4A48-F763-99F9-3532DD9618AF}"/>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3" name="Oval 652">
                <a:extLst>
                  <a:ext uri="{FF2B5EF4-FFF2-40B4-BE49-F238E27FC236}">
                    <a16:creationId xmlns:a16="http://schemas.microsoft.com/office/drawing/2014/main" id="{A2F015F3-CF47-EA10-FFB1-4DFC3AAD4EB4}"/>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593" name="Group 592">
              <a:extLst>
                <a:ext uri="{FF2B5EF4-FFF2-40B4-BE49-F238E27FC236}">
                  <a16:creationId xmlns:a16="http://schemas.microsoft.com/office/drawing/2014/main" id="{0AE8C4D1-F4D1-EAD0-ADB2-7CE6390B4D1F}"/>
                </a:ext>
              </a:extLst>
            </p:cNvPr>
            <p:cNvGrpSpPr/>
            <p:nvPr/>
          </p:nvGrpSpPr>
          <p:grpSpPr>
            <a:xfrm>
              <a:off x="6476074" y="2226399"/>
              <a:ext cx="521113" cy="534314"/>
              <a:chOff x="2719805" y="3089956"/>
              <a:chExt cx="521113" cy="534314"/>
            </a:xfrm>
          </p:grpSpPr>
          <p:sp>
            <p:nvSpPr>
              <p:cNvPr id="625" name="Oval 624">
                <a:extLst>
                  <a:ext uri="{FF2B5EF4-FFF2-40B4-BE49-F238E27FC236}">
                    <a16:creationId xmlns:a16="http://schemas.microsoft.com/office/drawing/2014/main" id="{F4105EC2-352E-BEAA-1ECA-B34B11E988A6}"/>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6" name="Oval 625">
                <a:extLst>
                  <a:ext uri="{FF2B5EF4-FFF2-40B4-BE49-F238E27FC236}">
                    <a16:creationId xmlns:a16="http://schemas.microsoft.com/office/drawing/2014/main" id="{7BC3B58D-B581-B9A6-8539-C7E542D9CDAB}"/>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7" name="Oval 626">
                <a:extLst>
                  <a:ext uri="{FF2B5EF4-FFF2-40B4-BE49-F238E27FC236}">
                    <a16:creationId xmlns:a16="http://schemas.microsoft.com/office/drawing/2014/main" id="{A38BB6C3-24FA-F701-7DD3-C062F7D487BA}"/>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8" name="Oval 627">
                <a:extLst>
                  <a:ext uri="{FF2B5EF4-FFF2-40B4-BE49-F238E27FC236}">
                    <a16:creationId xmlns:a16="http://schemas.microsoft.com/office/drawing/2014/main" id="{7D7A6871-0ABB-9EA8-113B-939D7D0FAA93}"/>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9" name="Oval 628">
                <a:extLst>
                  <a:ext uri="{FF2B5EF4-FFF2-40B4-BE49-F238E27FC236}">
                    <a16:creationId xmlns:a16="http://schemas.microsoft.com/office/drawing/2014/main" id="{A6B4D089-B64F-170F-98B0-2662744CBA00}"/>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0" name="Oval 629">
                <a:extLst>
                  <a:ext uri="{FF2B5EF4-FFF2-40B4-BE49-F238E27FC236}">
                    <a16:creationId xmlns:a16="http://schemas.microsoft.com/office/drawing/2014/main" id="{E1B19F35-6396-3DD8-3904-AA699F61D5E8}"/>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1" name="Oval 630">
                <a:extLst>
                  <a:ext uri="{FF2B5EF4-FFF2-40B4-BE49-F238E27FC236}">
                    <a16:creationId xmlns:a16="http://schemas.microsoft.com/office/drawing/2014/main" id="{EF41B17F-F684-D949-606B-AE508D4B08BA}"/>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2" name="Oval 631">
                <a:extLst>
                  <a:ext uri="{FF2B5EF4-FFF2-40B4-BE49-F238E27FC236}">
                    <a16:creationId xmlns:a16="http://schemas.microsoft.com/office/drawing/2014/main" id="{C9CFD3AC-FDE6-D296-838B-8690C16609BB}"/>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3" name="Oval 632">
                <a:extLst>
                  <a:ext uri="{FF2B5EF4-FFF2-40B4-BE49-F238E27FC236}">
                    <a16:creationId xmlns:a16="http://schemas.microsoft.com/office/drawing/2014/main" id="{BA7BE594-A8AE-6269-8477-8E12F8D3F2E9}"/>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4" name="Oval 633">
                <a:extLst>
                  <a:ext uri="{FF2B5EF4-FFF2-40B4-BE49-F238E27FC236}">
                    <a16:creationId xmlns:a16="http://schemas.microsoft.com/office/drawing/2014/main" id="{662F75BF-04DD-4A9C-4AAE-6106E5F1A9FB}"/>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5" name="Oval 634">
                <a:extLst>
                  <a:ext uri="{FF2B5EF4-FFF2-40B4-BE49-F238E27FC236}">
                    <a16:creationId xmlns:a16="http://schemas.microsoft.com/office/drawing/2014/main" id="{C10389A2-D649-D0D6-CEB3-821747BE94B8}"/>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6" name="Oval 635">
                <a:extLst>
                  <a:ext uri="{FF2B5EF4-FFF2-40B4-BE49-F238E27FC236}">
                    <a16:creationId xmlns:a16="http://schemas.microsoft.com/office/drawing/2014/main" id="{08A4B8FF-9E4D-90E5-D84C-8B96FA073D52}"/>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7" name="Oval 636">
                <a:extLst>
                  <a:ext uri="{FF2B5EF4-FFF2-40B4-BE49-F238E27FC236}">
                    <a16:creationId xmlns:a16="http://schemas.microsoft.com/office/drawing/2014/main" id="{394CE28C-7051-31E9-66CB-85F90C49A4DB}"/>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8" name="Oval 637">
                <a:extLst>
                  <a:ext uri="{FF2B5EF4-FFF2-40B4-BE49-F238E27FC236}">
                    <a16:creationId xmlns:a16="http://schemas.microsoft.com/office/drawing/2014/main" id="{A68DD5B0-F314-E2C3-1B1B-0ED38DFA97B9}"/>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9" name="Oval 638">
                <a:extLst>
                  <a:ext uri="{FF2B5EF4-FFF2-40B4-BE49-F238E27FC236}">
                    <a16:creationId xmlns:a16="http://schemas.microsoft.com/office/drawing/2014/main" id="{47001F97-6530-827A-C6EE-3ED2C86EED4E}"/>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0" name="Oval 639">
                <a:extLst>
                  <a:ext uri="{FF2B5EF4-FFF2-40B4-BE49-F238E27FC236}">
                    <a16:creationId xmlns:a16="http://schemas.microsoft.com/office/drawing/2014/main" id="{0B038678-A756-DEDF-3702-A398AD384370}"/>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1" name="Oval 640">
                <a:extLst>
                  <a:ext uri="{FF2B5EF4-FFF2-40B4-BE49-F238E27FC236}">
                    <a16:creationId xmlns:a16="http://schemas.microsoft.com/office/drawing/2014/main" id="{D9563C3D-86CB-68FC-7DB0-1CCDB9A3FE8D}"/>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594" name="Group 593">
              <a:extLst>
                <a:ext uri="{FF2B5EF4-FFF2-40B4-BE49-F238E27FC236}">
                  <a16:creationId xmlns:a16="http://schemas.microsoft.com/office/drawing/2014/main" id="{2CD39FCC-2C18-A67B-CFB9-CB753CD7A005}"/>
                </a:ext>
              </a:extLst>
            </p:cNvPr>
            <p:cNvGrpSpPr/>
            <p:nvPr/>
          </p:nvGrpSpPr>
          <p:grpSpPr>
            <a:xfrm>
              <a:off x="7122663" y="1731943"/>
              <a:ext cx="550122" cy="532549"/>
              <a:chOff x="2237720" y="2601157"/>
              <a:chExt cx="550122" cy="532549"/>
            </a:xfrm>
          </p:grpSpPr>
          <p:sp>
            <p:nvSpPr>
              <p:cNvPr id="613" name="Oval 612">
                <a:extLst>
                  <a:ext uri="{FF2B5EF4-FFF2-40B4-BE49-F238E27FC236}">
                    <a16:creationId xmlns:a16="http://schemas.microsoft.com/office/drawing/2014/main" id="{2A2F037B-CDEF-8024-6AA6-4D57421736D5}"/>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4" name="Oval 613">
                <a:extLst>
                  <a:ext uri="{FF2B5EF4-FFF2-40B4-BE49-F238E27FC236}">
                    <a16:creationId xmlns:a16="http://schemas.microsoft.com/office/drawing/2014/main" id="{489F73A4-246D-08B4-AF4F-6824D16B55D3}"/>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5" name="Oval 614">
                <a:extLst>
                  <a:ext uri="{FF2B5EF4-FFF2-40B4-BE49-F238E27FC236}">
                    <a16:creationId xmlns:a16="http://schemas.microsoft.com/office/drawing/2014/main" id="{E988E252-0345-6AF8-C121-3A94069390E6}"/>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6" name="Oval 615">
                <a:extLst>
                  <a:ext uri="{FF2B5EF4-FFF2-40B4-BE49-F238E27FC236}">
                    <a16:creationId xmlns:a16="http://schemas.microsoft.com/office/drawing/2014/main" id="{51A49291-4F1B-4921-3499-452A7B8AAA01}"/>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7" name="Oval 616">
                <a:extLst>
                  <a:ext uri="{FF2B5EF4-FFF2-40B4-BE49-F238E27FC236}">
                    <a16:creationId xmlns:a16="http://schemas.microsoft.com/office/drawing/2014/main" id="{0A3244EF-76B2-2F6C-C78F-71D796F7286C}"/>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8" name="Oval 617">
                <a:extLst>
                  <a:ext uri="{FF2B5EF4-FFF2-40B4-BE49-F238E27FC236}">
                    <a16:creationId xmlns:a16="http://schemas.microsoft.com/office/drawing/2014/main" id="{961CC21D-4038-C423-19BF-F24D1038CB2B}"/>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9" name="Oval 618">
                <a:extLst>
                  <a:ext uri="{FF2B5EF4-FFF2-40B4-BE49-F238E27FC236}">
                    <a16:creationId xmlns:a16="http://schemas.microsoft.com/office/drawing/2014/main" id="{4D6F306B-4DD9-4E97-4822-27B920F755E4}"/>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0" name="Oval 619">
                <a:extLst>
                  <a:ext uri="{FF2B5EF4-FFF2-40B4-BE49-F238E27FC236}">
                    <a16:creationId xmlns:a16="http://schemas.microsoft.com/office/drawing/2014/main" id="{961EC04C-76DC-11C7-C699-4223CE14D240}"/>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1" name="Oval 620">
                <a:extLst>
                  <a:ext uri="{FF2B5EF4-FFF2-40B4-BE49-F238E27FC236}">
                    <a16:creationId xmlns:a16="http://schemas.microsoft.com/office/drawing/2014/main" id="{5A2963C2-87FA-E973-30D8-290EEE846326}"/>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2" name="Oval 621">
                <a:extLst>
                  <a:ext uri="{FF2B5EF4-FFF2-40B4-BE49-F238E27FC236}">
                    <a16:creationId xmlns:a16="http://schemas.microsoft.com/office/drawing/2014/main" id="{5CFF8B75-5745-6D88-488A-BE239968562B}"/>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3" name="Oval 622">
                <a:extLst>
                  <a:ext uri="{FF2B5EF4-FFF2-40B4-BE49-F238E27FC236}">
                    <a16:creationId xmlns:a16="http://schemas.microsoft.com/office/drawing/2014/main" id="{9262EF7C-FF55-83A1-86FA-8512E94968F1}"/>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4" name="Oval 623">
                <a:extLst>
                  <a:ext uri="{FF2B5EF4-FFF2-40B4-BE49-F238E27FC236}">
                    <a16:creationId xmlns:a16="http://schemas.microsoft.com/office/drawing/2014/main" id="{C4F1CF06-3052-89DE-CDA7-69351B718100}"/>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595" name="Group 594">
              <a:extLst>
                <a:ext uri="{FF2B5EF4-FFF2-40B4-BE49-F238E27FC236}">
                  <a16:creationId xmlns:a16="http://schemas.microsoft.com/office/drawing/2014/main" id="{4BBBF656-0432-1DDC-F9B6-E79E184196EF}"/>
                </a:ext>
              </a:extLst>
            </p:cNvPr>
            <p:cNvGrpSpPr/>
            <p:nvPr/>
          </p:nvGrpSpPr>
          <p:grpSpPr>
            <a:xfrm>
              <a:off x="7604748" y="2220742"/>
              <a:ext cx="521113" cy="534314"/>
              <a:chOff x="2719805" y="3089956"/>
              <a:chExt cx="521113" cy="534314"/>
            </a:xfrm>
          </p:grpSpPr>
          <p:sp>
            <p:nvSpPr>
              <p:cNvPr id="596" name="Oval 595">
                <a:extLst>
                  <a:ext uri="{FF2B5EF4-FFF2-40B4-BE49-F238E27FC236}">
                    <a16:creationId xmlns:a16="http://schemas.microsoft.com/office/drawing/2014/main" id="{389733E6-8EB3-0FC8-8057-4D6ABA79EE86}"/>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7" name="Oval 596">
                <a:extLst>
                  <a:ext uri="{FF2B5EF4-FFF2-40B4-BE49-F238E27FC236}">
                    <a16:creationId xmlns:a16="http://schemas.microsoft.com/office/drawing/2014/main" id="{C2A2F25B-2E22-4F8F-C2A7-9AAAE973F83A}"/>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8" name="Oval 597">
                <a:extLst>
                  <a:ext uri="{FF2B5EF4-FFF2-40B4-BE49-F238E27FC236}">
                    <a16:creationId xmlns:a16="http://schemas.microsoft.com/office/drawing/2014/main" id="{3B5674E2-1304-D30C-A522-9C9F678CC8F8}"/>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9" name="Oval 598">
                <a:extLst>
                  <a:ext uri="{FF2B5EF4-FFF2-40B4-BE49-F238E27FC236}">
                    <a16:creationId xmlns:a16="http://schemas.microsoft.com/office/drawing/2014/main" id="{C8800035-4BA7-6E3B-DC6B-0739D11E2EEF}"/>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0" name="Oval 599">
                <a:extLst>
                  <a:ext uri="{FF2B5EF4-FFF2-40B4-BE49-F238E27FC236}">
                    <a16:creationId xmlns:a16="http://schemas.microsoft.com/office/drawing/2014/main" id="{4ADB999C-E8B4-0612-2D6D-E11892AE347B}"/>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1" name="Oval 600">
                <a:extLst>
                  <a:ext uri="{FF2B5EF4-FFF2-40B4-BE49-F238E27FC236}">
                    <a16:creationId xmlns:a16="http://schemas.microsoft.com/office/drawing/2014/main" id="{ACB714F6-4226-F863-8308-1B9CA37D324E}"/>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2" name="Oval 601">
                <a:extLst>
                  <a:ext uri="{FF2B5EF4-FFF2-40B4-BE49-F238E27FC236}">
                    <a16:creationId xmlns:a16="http://schemas.microsoft.com/office/drawing/2014/main" id="{7B924F24-8553-2176-B3B4-1D1E58083D19}"/>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3" name="Oval 602">
                <a:extLst>
                  <a:ext uri="{FF2B5EF4-FFF2-40B4-BE49-F238E27FC236}">
                    <a16:creationId xmlns:a16="http://schemas.microsoft.com/office/drawing/2014/main" id="{BB70E72D-BBCF-372C-01A7-908D33E5BA2A}"/>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4" name="Oval 603">
                <a:extLst>
                  <a:ext uri="{FF2B5EF4-FFF2-40B4-BE49-F238E27FC236}">
                    <a16:creationId xmlns:a16="http://schemas.microsoft.com/office/drawing/2014/main" id="{A3F43868-97DE-ADDB-F251-69FFA5D6CDA6}"/>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5" name="Oval 604">
                <a:extLst>
                  <a:ext uri="{FF2B5EF4-FFF2-40B4-BE49-F238E27FC236}">
                    <a16:creationId xmlns:a16="http://schemas.microsoft.com/office/drawing/2014/main" id="{7F566E28-4A11-9FEE-401B-5B216149FF59}"/>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6" name="Oval 605">
                <a:extLst>
                  <a:ext uri="{FF2B5EF4-FFF2-40B4-BE49-F238E27FC236}">
                    <a16:creationId xmlns:a16="http://schemas.microsoft.com/office/drawing/2014/main" id="{BF304C12-2E97-A60C-2DE6-801FB1D404FD}"/>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7" name="Oval 606">
                <a:extLst>
                  <a:ext uri="{FF2B5EF4-FFF2-40B4-BE49-F238E27FC236}">
                    <a16:creationId xmlns:a16="http://schemas.microsoft.com/office/drawing/2014/main" id="{79953BC3-9A28-1033-4159-812305DDBAD9}"/>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8" name="Oval 607">
                <a:extLst>
                  <a:ext uri="{FF2B5EF4-FFF2-40B4-BE49-F238E27FC236}">
                    <a16:creationId xmlns:a16="http://schemas.microsoft.com/office/drawing/2014/main" id="{F312A663-E123-5E3F-118D-703071768ACF}"/>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9" name="Oval 608">
                <a:extLst>
                  <a:ext uri="{FF2B5EF4-FFF2-40B4-BE49-F238E27FC236}">
                    <a16:creationId xmlns:a16="http://schemas.microsoft.com/office/drawing/2014/main" id="{0D5A025B-EA34-A52D-6E1B-CD348D6736E5}"/>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0" name="Oval 609">
                <a:extLst>
                  <a:ext uri="{FF2B5EF4-FFF2-40B4-BE49-F238E27FC236}">
                    <a16:creationId xmlns:a16="http://schemas.microsoft.com/office/drawing/2014/main" id="{C0BCDD96-E3A2-1D4F-9FFE-212C060BA408}"/>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1" name="Oval 610">
                <a:extLst>
                  <a:ext uri="{FF2B5EF4-FFF2-40B4-BE49-F238E27FC236}">
                    <a16:creationId xmlns:a16="http://schemas.microsoft.com/office/drawing/2014/main" id="{BC97C7AF-B331-DC1D-9FA5-CA3580E73B0F}"/>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2" name="Oval 611">
                <a:extLst>
                  <a:ext uri="{FF2B5EF4-FFF2-40B4-BE49-F238E27FC236}">
                    <a16:creationId xmlns:a16="http://schemas.microsoft.com/office/drawing/2014/main" id="{BBBE4CD6-293D-1D9F-AB9A-8526AF177371}"/>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grpSp>
        <p:nvGrpSpPr>
          <p:cNvPr id="720" name="Group 719">
            <a:extLst>
              <a:ext uri="{FF2B5EF4-FFF2-40B4-BE49-F238E27FC236}">
                <a16:creationId xmlns:a16="http://schemas.microsoft.com/office/drawing/2014/main" id="{AD384A11-3EAF-C11F-99E3-A70CECBBF7D9}"/>
              </a:ext>
            </a:extLst>
          </p:cNvPr>
          <p:cNvGrpSpPr/>
          <p:nvPr/>
        </p:nvGrpSpPr>
        <p:grpSpPr>
          <a:xfrm>
            <a:off x="6009038" y="3147227"/>
            <a:ext cx="2210062" cy="1434092"/>
            <a:chOff x="8817829" y="3072841"/>
            <a:chExt cx="2219891" cy="1434092"/>
          </a:xfrm>
        </p:grpSpPr>
        <p:grpSp>
          <p:nvGrpSpPr>
            <p:cNvPr id="721" name="Group 720">
              <a:extLst>
                <a:ext uri="{FF2B5EF4-FFF2-40B4-BE49-F238E27FC236}">
                  <a16:creationId xmlns:a16="http://schemas.microsoft.com/office/drawing/2014/main" id="{50B2E1FF-E359-1062-7CF4-37A9CA4BDAB3}"/>
                </a:ext>
              </a:extLst>
            </p:cNvPr>
            <p:cNvGrpSpPr/>
            <p:nvPr/>
          </p:nvGrpSpPr>
          <p:grpSpPr>
            <a:xfrm>
              <a:off x="8817829" y="3438162"/>
              <a:ext cx="2219891" cy="1068771"/>
              <a:chOff x="8927783" y="2739662"/>
              <a:chExt cx="2219891" cy="1068771"/>
            </a:xfrm>
          </p:grpSpPr>
          <p:sp>
            <p:nvSpPr>
              <p:cNvPr id="723" name="Oval 722">
                <a:extLst>
                  <a:ext uri="{FF2B5EF4-FFF2-40B4-BE49-F238E27FC236}">
                    <a16:creationId xmlns:a16="http://schemas.microsoft.com/office/drawing/2014/main" id="{45C7DA6A-0205-8221-6EBA-1AA0F7C18F14}"/>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724" name="Oval 723">
                <a:extLst>
                  <a:ext uri="{FF2B5EF4-FFF2-40B4-BE49-F238E27FC236}">
                    <a16:creationId xmlns:a16="http://schemas.microsoft.com/office/drawing/2014/main" id="{1D8A2F3C-9640-2952-91FD-4C9497C28B63}"/>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5" name="Oval 724">
                <a:extLst>
                  <a:ext uri="{FF2B5EF4-FFF2-40B4-BE49-F238E27FC236}">
                    <a16:creationId xmlns:a16="http://schemas.microsoft.com/office/drawing/2014/main" id="{6FC7131C-EF58-DEE3-93DB-89A33311B9E8}"/>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6" name="Oval 725">
                <a:extLst>
                  <a:ext uri="{FF2B5EF4-FFF2-40B4-BE49-F238E27FC236}">
                    <a16:creationId xmlns:a16="http://schemas.microsoft.com/office/drawing/2014/main" id="{B4441F1F-7B3D-C65F-E221-13370B512CAD}"/>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7" name="Oval 726">
                <a:extLst>
                  <a:ext uri="{FF2B5EF4-FFF2-40B4-BE49-F238E27FC236}">
                    <a16:creationId xmlns:a16="http://schemas.microsoft.com/office/drawing/2014/main" id="{9ACAAB82-4BF8-47CE-2FDA-0594D91FB6D9}"/>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8" name="Oval 727">
                <a:extLst>
                  <a:ext uri="{FF2B5EF4-FFF2-40B4-BE49-F238E27FC236}">
                    <a16:creationId xmlns:a16="http://schemas.microsoft.com/office/drawing/2014/main" id="{B135C441-23C4-7968-090B-CD4C67D6D502}"/>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9" name="Oval 728">
                <a:extLst>
                  <a:ext uri="{FF2B5EF4-FFF2-40B4-BE49-F238E27FC236}">
                    <a16:creationId xmlns:a16="http://schemas.microsoft.com/office/drawing/2014/main" id="{9C7D8054-6C03-8EFA-91AF-4D1CFE989A03}"/>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0" name="Oval 729">
                <a:extLst>
                  <a:ext uri="{FF2B5EF4-FFF2-40B4-BE49-F238E27FC236}">
                    <a16:creationId xmlns:a16="http://schemas.microsoft.com/office/drawing/2014/main" id="{7F6F4966-737F-12E1-1541-E93476CB6C71}"/>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1" name="Oval 730">
                <a:extLst>
                  <a:ext uri="{FF2B5EF4-FFF2-40B4-BE49-F238E27FC236}">
                    <a16:creationId xmlns:a16="http://schemas.microsoft.com/office/drawing/2014/main" id="{B13D41E7-D914-A2F9-2AB0-3DCFCC259014}"/>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2" name="Oval 731">
                <a:extLst>
                  <a:ext uri="{FF2B5EF4-FFF2-40B4-BE49-F238E27FC236}">
                    <a16:creationId xmlns:a16="http://schemas.microsoft.com/office/drawing/2014/main" id="{36AB17DC-0A1D-1951-40DB-621B95166984}"/>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3" name="Oval 732">
                <a:extLst>
                  <a:ext uri="{FF2B5EF4-FFF2-40B4-BE49-F238E27FC236}">
                    <a16:creationId xmlns:a16="http://schemas.microsoft.com/office/drawing/2014/main" id="{74E2283C-1817-2515-968E-42E8B6847A52}"/>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4" name="Oval 733">
                <a:extLst>
                  <a:ext uri="{FF2B5EF4-FFF2-40B4-BE49-F238E27FC236}">
                    <a16:creationId xmlns:a16="http://schemas.microsoft.com/office/drawing/2014/main" id="{56546EDF-DF7A-21DB-E7C4-ED2A0B6586E8}"/>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5" name="Oval 734">
                <a:extLst>
                  <a:ext uri="{FF2B5EF4-FFF2-40B4-BE49-F238E27FC236}">
                    <a16:creationId xmlns:a16="http://schemas.microsoft.com/office/drawing/2014/main" id="{B5D2F6F5-0725-7B3F-4AF0-18A0BA5C2300}"/>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6" name="Oval 735">
                <a:extLst>
                  <a:ext uri="{FF2B5EF4-FFF2-40B4-BE49-F238E27FC236}">
                    <a16:creationId xmlns:a16="http://schemas.microsoft.com/office/drawing/2014/main" id="{7AD26D63-0046-D640-B816-5EEE592B0D47}"/>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7" name="Oval 736">
                <a:extLst>
                  <a:ext uri="{FF2B5EF4-FFF2-40B4-BE49-F238E27FC236}">
                    <a16:creationId xmlns:a16="http://schemas.microsoft.com/office/drawing/2014/main" id="{41D3B16C-F43F-32AD-880F-B2EA5ADDB461}"/>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8" name="Oval 737">
                <a:extLst>
                  <a:ext uri="{FF2B5EF4-FFF2-40B4-BE49-F238E27FC236}">
                    <a16:creationId xmlns:a16="http://schemas.microsoft.com/office/drawing/2014/main" id="{C87ED124-30EB-6026-23ED-CBB25F6007B2}"/>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9" name="Oval 738">
                <a:extLst>
                  <a:ext uri="{FF2B5EF4-FFF2-40B4-BE49-F238E27FC236}">
                    <a16:creationId xmlns:a16="http://schemas.microsoft.com/office/drawing/2014/main" id="{137E241E-C71C-B92A-7155-F7EDBB32A5E7}"/>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0" name="Oval 739">
                <a:extLst>
                  <a:ext uri="{FF2B5EF4-FFF2-40B4-BE49-F238E27FC236}">
                    <a16:creationId xmlns:a16="http://schemas.microsoft.com/office/drawing/2014/main" id="{0DD9E5AE-B75C-3246-3F09-5B8BC21144E8}"/>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1" name="Oval 740">
                <a:extLst>
                  <a:ext uri="{FF2B5EF4-FFF2-40B4-BE49-F238E27FC236}">
                    <a16:creationId xmlns:a16="http://schemas.microsoft.com/office/drawing/2014/main" id="{03B8286C-8455-3BD2-3D5A-BEC5250447EB}"/>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2" name="Oval 741">
                <a:extLst>
                  <a:ext uri="{FF2B5EF4-FFF2-40B4-BE49-F238E27FC236}">
                    <a16:creationId xmlns:a16="http://schemas.microsoft.com/office/drawing/2014/main" id="{3B080B96-259B-AF41-E28F-9EDA2EAC2C9E}"/>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3" name="Oval 742">
                <a:extLst>
                  <a:ext uri="{FF2B5EF4-FFF2-40B4-BE49-F238E27FC236}">
                    <a16:creationId xmlns:a16="http://schemas.microsoft.com/office/drawing/2014/main" id="{517B4574-5D04-BED6-5A78-88F1C75C1342}"/>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4" name="Oval 743">
                <a:extLst>
                  <a:ext uri="{FF2B5EF4-FFF2-40B4-BE49-F238E27FC236}">
                    <a16:creationId xmlns:a16="http://schemas.microsoft.com/office/drawing/2014/main" id="{05450D4C-C282-05A3-FF2D-FD2BC4799B5C}"/>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5" name="Oval 744">
                <a:extLst>
                  <a:ext uri="{FF2B5EF4-FFF2-40B4-BE49-F238E27FC236}">
                    <a16:creationId xmlns:a16="http://schemas.microsoft.com/office/drawing/2014/main" id="{CB755CAF-9A0C-178B-F047-A2C9F7D49647}"/>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6" name="Oval 745">
                <a:extLst>
                  <a:ext uri="{FF2B5EF4-FFF2-40B4-BE49-F238E27FC236}">
                    <a16:creationId xmlns:a16="http://schemas.microsoft.com/office/drawing/2014/main" id="{1E5AB86C-DFF0-D5EA-9AB0-BD647C4D2498}"/>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7" name="Oval 746">
                <a:extLst>
                  <a:ext uri="{FF2B5EF4-FFF2-40B4-BE49-F238E27FC236}">
                    <a16:creationId xmlns:a16="http://schemas.microsoft.com/office/drawing/2014/main" id="{9ECB4899-5AE0-3AC3-99E2-97829639880D}"/>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8" name="Oval 747">
                <a:extLst>
                  <a:ext uri="{FF2B5EF4-FFF2-40B4-BE49-F238E27FC236}">
                    <a16:creationId xmlns:a16="http://schemas.microsoft.com/office/drawing/2014/main" id="{2657848B-2683-84A2-CE24-3692EB72CAE0}"/>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9" name="Oval 748">
                <a:extLst>
                  <a:ext uri="{FF2B5EF4-FFF2-40B4-BE49-F238E27FC236}">
                    <a16:creationId xmlns:a16="http://schemas.microsoft.com/office/drawing/2014/main" id="{B787AC7D-8A26-9EB5-9A79-3BD21864F2E3}"/>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0" name="Oval 749">
                <a:extLst>
                  <a:ext uri="{FF2B5EF4-FFF2-40B4-BE49-F238E27FC236}">
                    <a16:creationId xmlns:a16="http://schemas.microsoft.com/office/drawing/2014/main" id="{C405FFD8-5320-DAE6-A909-020F2F6635B0}"/>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1" name="Oval 750">
                <a:extLst>
                  <a:ext uri="{FF2B5EF4-FFF2-40B4-BE49-F238E27FC236}">
                    <a16:creationId xmlns:a16="http://schemas.microsoft.com/office/drawing/2014/main" id="{117EADF5-7E31-EC73-D3B7-FE1C24F145FF}"/>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2" name="Oval 751">
                <a:extLst>
                  <a:ext uri="{FF2B5EF4-FFF2-40B4-BE49-F238E27FC236}">
                    <a16:creationId xmlns:a16="http://schemas.microsoft.com/office/drawing/2014/main" id="{81C0F965-826A-63B2-AC58-E0D6D35A921B}"/>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3" name="Oval 752">
                <a:extLst>
                  <a:ext uri="{FF2B5EF4-FFF2-40B4-BE49-F238E27FC236}">
                    <a16:creationId xmlns:a16="http://schemas.microsoft.com/office/drawing/2014/main" id="{466A04A9-31B1-B6CE-7298-FE7BDD80377C}"/>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4" name="Rectangle 753">
                <a:extLst>
                  <a:ext uri="{FF2B5EF4-FFF2-40B4-BE49-F238E27FC236}">
                    <a16:creationId xmlns:a16="http://schemas.microsoft.com/office/drawing/2014/main" id="{B0327EC9-294A-95A7-8E3B-92FCBE2C95CC}"/>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5" name="Oval 754">
                <a:extLst>
                  <a:ext uri="{FF2B5EF4-FFF2-40B4-BE49-F238E27FC236}">
                    <a16:creationId xmlns:a16="http://schemas.microsoft.com/office/drawing/2014/main" id="{D003B306-73C7-19F9-5634-C3F203CEBB70}"/>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6" name="Oval 755">
                <a:extLst>
                  <a:ext uri="{FF2B5EF4-FFF2-40B4-BE49-F238E27FC236}">
                    <a16:creationId xmlns:a16="http://schemas.microsoft.com/office/drawing/2014/main" id="{5ECA6A5F-2D4B-F865-D254-70AFDE848A72}"/>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7" name="Oval 756">
                <a:extLst>
                  <a:ext uri="{FF2B5EF4-FFF2-40B4-BE49-F238E27FC236}">
                    <a16:creationId xmlns:a16="http://schemas.microsoft.com/office/drawing/2014/main" id="{07EA3799-CA1E-FD90-7FFC-EBE8A2677A84}"/>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8" name="Oval 757">
                <a:extLst>
                  <a:ext uri="{FF2B5EF4-FFF2-40B4-BE49-F238E27FC236}">
                    <a16:creationId xmlns:a16="http://schemas.microsoft.com/office/drawing/2014/main" id="{A94382EB-D38E-D5E5-2313-90644BDD9D7A}"/>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9" name="Oval 758">
                <a:extLst>
                  <a:ext uri="{FF2B5EF4-FFF2-40B4-BE49-F238E27FC236}">
                    <a16:creationId xmlns:a16="http://schemas.microsoft.com/office/drawing/2014/main" id="{E202D3F7-5EE1-BFD7-90B4-10813184A72F}"/>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0" name="Oval 759">
                <a:extLst>
                  <a:ext uri="{FF2B5EF4-FFF2-40B4-BE49-F238E27FC236}">
                    <a16:creationId xmlns:a16="http://schemas.microsoft.com/office/drawing/2014/main" id="{97764F15-61BE-2F9C-BD92-2CB5B306E09E}"/>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1" name="Oval 760">
                <a:extLst>
                  <a:ext uri="{FF2B5EF4-FFF2-40B4-BE49-F238E27FC236}">
                    <a16:creationId xmlns:a16="http://schemas.microsoft.com/office/drawing/2014/main" id="{824B1593-4462-DDC4-B13A-D65468F6DE56}"/>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2" name="Oval 761">
                <a:extLst>
                  <a:ext uri="{FF2B5EF4-FFF2-40B4-BE49-F238E27FC236}">
                    <a16:creationId xmlns:a16="http://schemas.microsoft.com/office/drawing/2014/main" id="{16D32BF3-2A79-9338-5CB9-92AFD3AA3525}"/>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3" name="Oval 762">
                <a:extLst>
                  <a:ext uri="{FF2B5EF4-FFF2-40B4-BE49-F238E27FC236}">
                    <a16:creationId xmlns:a16="http://schemas.microsoft.com/office/drawing/2014/main" id="{A3AE065E-0817-8273-CEAB-3F71D0A40216}"/>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4" name="Oval 763">
                <a:extLst>
                  <a:ext uri="{FF2B5EF4-FFF2-40B4-BE49-F238E27FC236}">
                    <a16:creationId xmlns:a16="http://schemas.microsoft.com/office/drawing/2014/main" id="{0607DC73-B4D2-B97B-7CDB-32F926FEA787}"/>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5" name="Oval 764">
                <a:extLst>
                  <a:ext uri="{FF2B5EF4-FFF2-40B4-BE49-F238E27FC236}">
                    <a16:creationId xmlns:a16="http://schemas.microsoft.com/office/drawing/2014/main" id="{9FD47BA3-D8E8-113C-1D53-607EAA56AA7E}"/>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6" name="Oval 765">
                <a:extLst>
                  <a:ext uri="{FF2B5EF4-FFF2-40B4-BE49-F238E27FC236}">
                    <a16:creationId xmlns:a16="http://schemas.microsoft.com/office/drawing/2014/main" id="{0C64A53E-0180-7634-0612-7123E71BA751}"/>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7" name="Oval 766">
                <a:extLst>
                  <a:ext uri="{FF2B5EF4-FFF2-40B4-BE49-F238E27FC236}">
                    <a16:creationId xmlns:a16="http://schemas.microsoft.com/office/drawing/2014/main" id="{15449025-EE1A-4BA2-D854-3CD1523BAACB}"/>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8" name="Oval 767">
                <a:extLst>
                  <a:ext uri="{FF2B5EF4-FFF2-40B4-BE49-F238E27FC236}">
                    <a16:creationId xmlns:a16="http://schemas.microsoft.com/office/drawing/2014/main" id="{EB152AF9-42A5-9116-1A8F-B39F97E12356}"/>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9" name="Oval 768">
                <a:extLst>
                  <a:ext uri="{FF2B5EF4-FFF2-40B4-BE49-F238E27FC236}">
                    <a16:creationId xmlns:a16="http://schemas.microsoft.com/office/drawing/2014/main" id="{F799817C-B535-35D9-3134-2912DFED4B3F}"/>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0" name="Oval 769">
                <a:extLst>
                  <a:ext uri="{FF2B5EF4-FFF2-40B4-BE49-F238E27FC236}">
                    <a16:creationId xmlns:a16="http://schemas.microsoft.com/office/drawing/2014/main" id="{D0EC1835-061F-2C01-85CC-5762B7B6B21F}"/>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1" name="Oval 770">
                <a:extLst>
                  <a:ext uri="{FF2B5EF4-FFF2-40B4-BE49-F238E27FC236}">
                    <a16:creationId xmlns:a16="http://schemas.microsoft.com/office/drawing/2014/main" id="{D49342AD-6C08-61DC-5E7F-AF23C7BE8372}"/>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2" name="Oval 771">
                <a:extLst>
                  <a:ext uri="{FF2B5EF4-FFF2-40B4-BE49-F238E27FC236}">
                    <a16:creationId xmlns:a16="http://schemas.microsoft.com/office/drawing/2014/main" id="{898769D4-0020-D54D-82C1-719A02226C95}"/>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3" name="Oval 772">
                <a:extLst>
                  <a:ext uri="{FF2B5EF4-FFF2-40B4-BE49-F238E27FC236}">
                    <a16:creationId xmlns:a16="http://schemas.microsoft.com/office/drawing/2014/main" id="{48181307-2476-63E9-8BDE-E21E5FF69506}"/>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4" name="Oval 773">
                <a:extLst>
                  <a:ext uri="{FF2B5EF4-FFF2-40B4-BE49-F238E27FC236}">
                    <a16:creationId xmlns:a16="http://schemas.microsoft.com/office/drawing/2014/main" id="{4A274DBE-D283-EC36-2DFB-E2BB4BA9A649}"/>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5" name="Oval 774">
                <a:extLst>
                  <a:ext uri="{FF2B5EF4-FFF2-40B4-BE49-F238E27FC236}">
                    <a16:creationId xmlns:a16="http://schemas.microsoft.com/office/drawing/2014/main" id="{17337BB2-232D-B1F5-230E-4D6C0FFC04DE}"/>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6" name="Oval 775">
                <a:extLst>
                  <a:ext uri="{FF2B5EF4-FFF2-40B4-BE49-F238E27FC236}">
                    <a16:creationId xmlns:a16="http://schemas.microsoft.com/office/drawing/2014/main" id="{B35AC083-9944-7E53-057B-89A3C03CC8FA}"/>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7" name="Oval 776">
                <a:extLst>
                  <a:ext uri="{FF2B5EF4-FFF2-40B4-BE49-F238E27FC236}">
                    <a16:creationId xmlns:a16="http://schemas.microsoft.com/office/drawing/2014/main" id="{901615E5-20A0-7962-4CF6-8310EF295E66}"/>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8" name="Oval 777">
                <a:extLst>
                  <a:ext uri="{FF2B5EF4-FFF2-40B4-BE49-F238E27FC236}">
                    <a16:creationId xmlns:a16="http://schemas.microsoft.com/office/drawing/2014/main" id="{F495D2A0-8F3E-0116-197A-C4D441966B74}"/>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9" name="Oval 778">
                <a:extLst>
                  <a:ext uri="{FF2B5EF4-FFF2-40B4-BE49-F238E27FC236}">
                    <a16:creationId xmlns:a16="http://schemas.microsoft.com/office/drawing/2014/main" id="{CF450FFE-F73C-5665-872C-1DCB81956AF5}"/>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0" name="Oval 779">
                <a:extLst>
                  <a:ext uri="{FF2B5EF4-FFF2-40B4-BE49-F238E27FC236}">
                    <a16:creationId xmlns:a16="http://schemas.microsoft.com/office/drawing/2014/main" id="{6A695C99-724D-2396-80E1-160FB579DC05}"/>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1" name="Oval 780">
                <a:extLst>
                  <a:ext uri="{FF2B5EF4-FFF2-40B4-BE49-F238E27FC236}">
                    <a16:creationId xmlns:a16="http://schemas.microsoft.com/office/drawing/2014/main" id="{36875967-DA05-FE6F-06E4-31C181A1E1C6}"/>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2" name="Oval 781">
                <a:extLst>
                  <a:ext uri="{FF2B5EF4-FFF2-40B4-BE49-F238E27FC236}">
                    <a16:creationId xmlns:a16="http://schemas.microsoft.com/office/drawing/2014/main" id="{1AF03083-2A81-17B7-8DA3-33C3DEC8EA56}"/>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3" name="Oval 782">
                <a:extLst>
                  <a:ext uri="{FF2B5EF4-FFF2-40B4-BE49-F238E27FC236}">
                    <a16:creationId xmlns:a16="http://schemas.microsoft.com/office/drawing/2014/main" id="{207E759F-F345-3AED-2527-F3C577426AB2}"/>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4" name="Oval 783">
                <a:extLst>
                  <a:ext uri="{FF2B5EF4-FFF2-40B4-BE49-F238E27FC236}">
                    <a16:creationId xmlns:a16="http://schemas.microsoft.com/office/drawing/2014/main" id="{99C83B48-858A-33FF-FC7F-E7A08F6A3F4B}"/>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5" name="Oval 784">
                <a:extLst>
                  <a:ext uri="{FF2B5EF4-FFF2-40B4-BE49-F238E27FC236}">
                    <a16:creationId xmlns:a16="http://schemas.microsoft.com/office/drawing/2014/main" id="{0CF057F4-908D-B4D6-9D5F-5ECCCD0F5C25}"/>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6" name="Rectangle 785">
                <a:extLst>
                  <a:ext uri="{FF2B5EF4-FFF2-40B4-BE49-F238E27FC236}">
                    <a16:creationId xmlns:a16="http://schemas.microsoft.com/office/drawing/2014/main" id="{B3247C5C-4258-1267-1D8D-15967A4EA9E1}"/>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722" name="TextBox 721">
              <a:extLst>
                <a:ext uri="{FF2B5EF4-FFF2-40B4-BE49-F238E27FC236}">
                  <a16:creationId xmlns:a16="http://schemas.microsoft.com/office/drawing/2014/main" id="{6B643A39-B740-1395-2BF5-62309087EE0C}"/>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cxnSp>
        <p:nvCxnSpPr>
          <p:cNvPr id="787" name="Straight Arrow Connector 786">
            <a:extLst>
              <a:ext uri="{FF2B5EF4-FFF2-40B4-BE49-F238E27FC236}">
                <a16:creationId xmlns:a16="http://schemas.microsoft.com/office/drawing/2014/main" id="{63BC8392-6DAE-C5FA-4BD2-7846ACF72999}"/>
              </a:ext>
            </a:extLst>
          </p:cNvPr>
          <p:cNvCxnSpPr/>
          <p:nvPr/>
        </p:nvCxnSpPr>
        <p:spPr>
          <a:xfrm flipV="1">
            <a:off x="3843399" y="3075056"/>
            <a:ext cx="1916348" cy="38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8" name="TextBox 787">
            <a:extLst>
              <a:ext uri="{FF2B5EF4-FFF2-40B4-BE49-F238E27FC236}">
                <a16:creationId xmlns:a16="http://schemas.microsoft.com/office/drawing/2014/main" id="{3BB9C750-6CC1-07C3-A2C7-2E73DB753837}"/>
              </a:ext>
            </a:extLst>
          </p:cNvPr>
          <p:cNvSpPr txBox="1"/>
          <p:nvPr/>
        </p:nvSpPr>
        <p:spPr>
          <a:xfrm>
            <a:off x="3871061" y="2625201"/>
            <a:ext cx="1851789" cy="369332"/>
          </a:xfrm>
          <a:prstGeom prst="rect">
            <a:avLst/>
          </a:prstGeom>
          <a:noFill/>
        </p:spPr>
        <p:txBody>
          <a:bodyPr wrap="none" rtlCol="0">
            <a:spAutoFit/>
          </a:bodyPr>
          <a:lstStyle/>
          <a:p>
            <a:r>
              <a:rPr lang="en-US" dirty="0"/>
              <a:t>Homogenization</a:t>
            </a:r>
          </a:p>
        </p:txBody>
      </p:sp>
      <p:sp>
        <p:nvSpPr>
          <p:cNvPr id="789" name="TextBox 788">
            <a:extLst>
              <a:ext uri="{FF2B5EF4-FFF2-40B4-BE49-F238E27FC236}">
                <a16:creationId xmlns:a16="http://schemas.microsoft.com/office/drawing/2014/main" id="{DDFC3E43-612C-AE5C-DCEB-95FFBE7673F3}"/>
              </a:ext>
            </a:extLst>
          </p:cNvPr>
          <p:cNvSpPr txBox="1"/>
          <p:nvPr/>
        </p:nvSpPr>
        <p:spPr>
          <a:xfrm>
            <a:off x="3989055" y="3494318"/>
            <a:ext cx="1603965" cy="369332"/>
          </a:xfrm>
          <a:prstGeom prst="rect">
            <a:avLst/>
          </a:prstGeom>
          <a:noFill/>
        </p:spPr>
        <p:txBody>
          <a:bodyPr wrap="none" rtlCol="0">
            <a:spAutoFit/>
          </a:bodyPr>
          <a:lstStyle/>
          <a:p>
            <a:r>
              <a:rPr lang="en-US" dirty="0"/>
              <a:t>Differentiation</a:t>
            </a:r>
          </a:p>
        </p:txBody>
      </p:sp>
      <p:cxnSp>
        <p:nvCxnSpPr>
          <p:cNvPr id="790" name="Straight Arrow Connector 789">
            <a:extLst>
              <a:ext uri="{FF2B5EF4-FFF2-40B4-BE49-F238E27FC236}">
                <a16:creationId xmlns:a16="http://schemas.microsoft.com/office/drawing/2014/main" id="{99A211D0-8AE2-F057-AE9A-BE0A3AA647F5}"/>
              </a:ext>
            </a:extLst>
          </p:cNvPr>
          <p:cNvCxnSpPr>
            <a:cxnSpLocks/>
          </p:cNvCxnSpPr>
          <p:nvPr/>
        </p:nvCxnSpPr>
        <p:spPr>
          <a:xfrm flipH="1">
            <a:off x="3778378" y="3323718"/>
            <a:ext cx="1687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915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Species </a:t>
            </a:r>
            <a:r>
              <a:rPr lang="en-US" b="1" dirty="0">
                <a:solidFill>
                  <a:schemeClr val="tx1"/>
                </a:solidFill>
              </a:rPr>
              <a:t>spreads</a:t>
            </a:r>
            <a:r>
              <a:rPr lang="en-US" dirty="0">
                <a:solidFill>
                  <a:schemeClr val="tx1"/>
                </a:solidFill>
              </a:rPr>
              <a:t>, </a:t>
            </a:r>
            <a:r>
              <a:rPr lang="en-US" b="1" dirty="0">
                <a:solidFill>
                  <a:schemeClr val="tx1"/>
                </a:solidFill>
              </a:rPr>
              <a:t>invasions</a:t>
            </a:r>
            <a:r>
              <a:rPr lang="en-US" b="1" dirty="0"/>
              <a:t>, and extinctions </a:t>
            </a:r>
            <a:r>
              <a:rPr lang="en-US" dirty="0">
                <a:solidFill>
                  <a:schemeClr val="tx1"/>
                </a:solidFill>
              </a:rPr>
              <a:t>as the driving force of homogenization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0DB34E3F-909B-2856-AD31-67010264B6D4}"/>
              </a:ext>
            </a:extLst>
          </p:cNvPr>
          <p:cNvPicPr>
            <a:picLocks noChangeAspect="1"/>
          </p:cNvPicPr>
          <p:nvPr/>
        </p:nvPicPr>
        <p:blipFill>
          <a:blip r:embed="rId3">
            <a:lum/>
            <a:alphaModFix/>
            <a:extLst>
              <a:ext uri="{28A0092B-C50C-407E-A947-70E740481C1C}">
                <a14:useLocalDpi xmlns:a14="http://schemas.microsoft.com/office/drawing/2010/main"/>
              </a:ext>
            </a:extLst>
          </a:blip>
          <a:srcRect/>
          <a:stretch>
            <a:fillRect/>
          </a:stretch>
        </p:blipFill>
        <p:spPr>
          <a:xfrm>
            <a:off x="8754224" y="1137532"/>
            <a:ext cx="2933279" cy="4754879"/>
          </a:xfrm>
          <a:prstGeom prst="rect">
            <a:avLst/>
          </a:prstGeom>
          <a:noFill/>
          <a:ln>
            <a:noFill/>
          </a:ln>
        </p:spPr>
      </p:pic>
      <p:grpSp>
        <p:nvGrpSpPr>
          <p:cNvPr id="96" name="Group 95">
            <a:extLst>
              <a:ext uri="{FF2B5EF4-FFF2-40B4-BE49-F238E27FC236}">
                <a16:creationId xmlns:a16="http://schemas.microsoft.com/office/drawing/2014/main" id="{C81995FA-99BA-E285-D93D-75B11AA0A5E3}"/>
              </a:ext>
            </a:extLst>
          </p:cNvPr>
          <p:cNvGrpSpPr/>
          <p:nvPr/>
        </p:nvGrpSpPr>
        <p:grpSpPr>
          <a:xfrm>
            <a:off x="1460481" y="2775311"/>
            <a:ext cx="550122" cy="532549"/>
            <a:chOff x="2237720" y="2601157"/>
            <a:chExt cx="550122" cy="532549"/>
          </a:xfrm>
        </p:grpSpPr>
        <p:sp>
          <p:nvSpPr>
            <p:cNvPr id="97" name="Oval 96">
              <a:extLst>
                <a:ext uri="{FF2B5EF4-FFF2-40B4-BE49-F238E27FC236}">
                  <a16:creationId xmlns:a16="http://schemas.microsoft.com/office/drawing/2014/main" id="{2F3C69B9-A5DD-1DA6-2389-783958D881BC}"/>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98" name="Oval 97">
              <a:extLst>
                <a:ext uri="{FF2B5EF4-FFF2-40B4-BE49-F238E27FC236}">
                  <a16:creationId xmlns:a16="http://schemas.microsoft.com/office/drawing/2014/main" id="{4130C18C-4D77-1816-6F75-2B777787AED6}"/>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99" name="Oval 98">
              <a:extLst>
                <a:ext uri="{FF2B5EF4-FFF2-40B4-BE49-F238E27FC236}">
                  <a16:creationId xmlns:a16="http://schemas.microsoft.com/office/drawing/2014/main" id="{BB1570BF-058C-CD8F-D481-FB5492AC39FA}"/>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0" name="Oval 99">
              <a:extLst>
                <a:ext uri="{FF2B5EF4-FFF2-40B4-BE49-F238E27FC236}">
                  <a16:creationId xmlns:a16="http://schemas.microsoft.com/office/drawing/2014/main" id="{B0815011-FE29-3797-9B33-1385D018B4D6}"/>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1" name="Oval 100">
              <a:extLst>
                <a:ext uri="{FF2B5EF4-FFF2-40B4-BE49-F238E27FC236}">
                  <a16:creationId xmlns:a16="http://schemas.microsoft.com/office/drawing/2014/main" id="{2830EE34-D7F8-1D53-8CB2-2E4B38CE426D}"/>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2" name="Oval 101">
              <a:extLst>
                <a:ext uri="{FF2B5EF4-FFF2-40B4-BE49-F238E27FC236}">
                  <a16:creationId xmlns:a16="http://schemas.microsoft.com/office/drawing/2014/main" id="{0896D57B-C8D5-7C09-856A-50F27D5A37AC}"/>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1" name="Oval 110">
              <a:extLst>
                <a:ext uri="{FF2B5EF4-FFF2-40B4-BE49-F238E27FC236}">
                  <a16:creationId xmlns:a16="http://schemas.microsoft.com/office/drawing/2014/main" id="{C00060D7-F98C-9F78-8AAE-9590CD0F39F2}"/>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2" name="Oval 111">
              <a:extLst>
                <a:ext uri="{FF2B5EF4-FFF2-40B4-BE49-F238E27FC236}">
                  <a16:creationId xmlns:a16="http://schemas.microsoft.com/office/drawing/2014/main" id="{57142F8B-7D14-BB76-88C9-9552D779DEC9}"/>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3" name="Oval 112">
              <a:extLst>
                <a:ext uri="{FF2B5EF4-FFF2-40B4-BE49-F238E27FC236}">
                  <a16:creationId xmlns:a16="http://schemas.microsoft.com/office/drawing/2014/main" id="{54923686-AF60-9F41-15F8-24083054169B}"/>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4" name="Oval 113">
              <a:extLst>
                <a:ext uri="{FF2B5EF4-FFF2-40B4-BE49-F238E27FC236}">
                  <a16:creationId xmlns:a16="http://schemas.microsoft.com/office/drawing/2014/main" id="{65E15402-7A0A-F4AA-947E-6126D31105FA}"/>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5" name="Oval 114">
              <a:extLst>
                <a:ext uri="{FF2B5EF4-FFF2-40B4-BE49-F238E27FC236}">
                  <a16:creationId xmlns:a16="http://schemas.microsoft.com/office/drawing/2014/main" id="{259DE5C9-4757-DF14-956F-19E2AD1C3BBE}"/>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6" name="Oval 115">
              <a:extLst>
                <a:ext uri="{FF2B5EF4-FFF2-40B4-BE49-F238E27FC236}">
                  <a16:creationId xmlns:a16="http://schemas.microsoft.com/office/drawing/2014/main" id="{A6330427-5648-BC0F-C2B8-FC277D0CF899}"/>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19" name="Group 118">
            <a:extLst>
              <a:ext uri="{FF2B5EF4-FFF2-40B4-BE49-F238E27FC236}">
                <a16:creationId xmlns:a16="http://schemas.microsoft.com/office/drawing/2014/main" id="{4516D52F-EA17-5FE9-651A-A1882F791D67}"/>
              </a:ext>
            </a:extLst>
          </p:cNvPr>
          <p:cNvGrpSpPr/>
          <p:nvPr/>
        </p:nvGrpSpPr>
        <p:grpSpPr>
          <a:xfrm>
            <a:off x="1942566" y="3264110"/>
            <a:ext cx="521113" cy="534314"/>
            <a:chOff x="2719805" y="3089956"/>
            <a:chExt cx="521113" cy="534314"/>
          </a:xfrm>
        </p:grpSpPr>
        <p:sp>
          <p:nvSpPr>
            <p:cNvPr id="120" name="Oval 119">
              <a:extLst>
                <a:ext uri="{FF2B5EF4-FFF2-40B4-BE49-F238E27FC236}">
                  <a16:creationId xmlns:a16="http://schemas.microsoft.com/office/drawing/2014/main" id="{A4F54B4E-011C-4859-3612-687EE8C60AFA}"/>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4" name="Oval 123">
              <a:extLst>
                <a:ext uri="{FF2B5EF4-FFF2-40B4-BE49-F238E27FC236}">
                  <a16:creationId xmlns:a16="http://schemas.microsoft.com/office/drawing/2014/main" id="{D101A16F-2DB1-7909-3AB4-5C9F18EF2ACE}"/>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5" name="Oval 124">
              <a:extLst>
                <a:ext uri="{FF2B5EF4-FFF2-40B4-BE49-F238E27FC236}">
                  <a16:creationId xmlns:a16="http://schemas.microsoft.com/office/drawing/2014/main" id="{72E256CF-4047-BCC3-6CF8-D4F3173EB94F}"/>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6" name="Oval 125">
              <a:extLst>
                <a:ext uri="{FF2B5EF4-FFF2-40B4-BE49-F238E27FC236}">
                  <a16:creationId xmlns:a16="http://schemas.microsoft.com/office/drawing/2014/main" id="{07A1D060-BB88-1A58-8730-8ADF6A4B4C61}"/>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7" name="Oval 126">
              <a:extLst>
                <a:ext uri="{FF2B5EF4-FFF2-40B4-BE49-F238E27FC236}">
                  <a16:creationId xmlns:a16="http://schemas.microsoft.com/office/drawing/2014/main" id="{DC3EE18A-B428-EBBC-DF02-33C64541B7DE}"/>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19" name="Oval 518">
              <a:extLst>
                <a:ext uri="{FF2B5EF4-FFF2-40B4-BE49-F238E27FC236}">
                  <a16:creationId xmlns:a16="http://schemas.microsoft.com/office/drawing/2014/main" id="{5D06964F-AD3A-B720-B445-42C0FA85C12F}"/>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8" name="Oval 127">
              <a:extLst>
                <a:ext uri="{FF2B5EF4-FFF2-40B4-BE49-F238E27FC236}">
                  <a16:creationId xmlns:a16="http://schemas.microsoft.com/office/drawing/2014/main" id="{0C6EC0CF-E93A-9598-A45B-8C299B4B38E0}"/>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9" name="Oval 128">
              <a:extLst>
                <a:ext uri="{FF2B5EF4-FFF2-40B4-BE49-F238E27FC236}">
                  <a16:creationId xmlns:a16="http://schemas.microsoft.com/office/drawing/2014/main" id="{9FA2362F-CD46-D9EA-6523-649C316A6D53}"/>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0" name="Oval 129">
              <a:extLst>
                <a:ext uri="{FF2B5EF4-FFF2-40B4-BE49-F238E27FC236}">
                  <a16:creationId xmlns:a16="http://schemas.microsoft.com/office/drawing/2014/main" id="{53763F1F-C955-745B-940F-6124D4D601F2}"/>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1" name="Oval 130">
              <a:extLst>
                <a:ext uri="{FF2B5EF4-FFF2-40B4-BE49-F238E27FC236}">
                  <a16:creationId xmlns:a16="http://schemas.microsoft.com/office/drawing/2014/main" id="{82664AAA-E0E5-DE6F-DA7D-E3B2E60E84D1}"/>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2" name="Oval 131">
              <a:extLst>
                <a:ext uri="{FF2B5EF4-FFF2-40B4-BE49-F238E27FC236}">
                  <a16:creationId xmlns:a16="http://schemas.microsoft.com/office/drawing/2014/main" id="{611E7406-881E-F84D-9F99-EDD2A4167633}"/>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1" name="Oval 140">
              <a:extLst>
                <a:ext uri="{FF2B5EF4-FFF2-40B4-BE49-F238E27FC236}">
                  <a16:creationId xmlns:a16="http://schemas.microsoft.com/office/drawing/2014/main" id="{6E7674B7-A72E-B4CF-C128-1A43BA412DD3}"/>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3" name="Oval 142">
              <a:extLst>
                <a:ext uri="{FF2B5EF4-FFF2-40B4-BE49-F238E27FC236}">
                  <a16:creationId xmlns:a16="http://schemas.microsoft.com/office/drawing/2014/main" id="{E5CCFE44-F7BF-3655-7E32-88E24520DA58}"/>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4" name="Oval 143">
              <a:extLst>
                <a:ext uri="{FF2B5EF4-FFF2-40B4-BE49-F238E27FC236}">
                  <a16:creationId xmlns:a16="http://schemas.microsoft.com/office/drawing/2014/main" id="{D9498AAF-0F55-E5F0-B81C-F271572AA58D}"/>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5" name="Oval 144">
              <a:extLst>
                <a:ext uri="{FF2B5EF4-FFF2-40B4-BE49-F238E27FC236}">
                  <a16:creationId xmlns:a16="http://schemas.microsoft.com/office/drawing/2014/main" id="{63EF64D7-9031-57DE-F091-9F8AAF8B4A23}"/>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6" name="Oval 145">
              <a:extLst>
                <a:ext uri="{FF2B5EF4-FFF2-40B4-BE49-F238E27FC236}">
                  <a16:creationId xmlns:a16="http://schemas.microsoft.com/office/drawing/2014/main" id="{4D0D2E2E-3477-2303-9319-AAF6D41874BB}"/>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7" name="Oval 146">
              <a:extLst>
                <a:ext uri="{FF2B5EF4-FFF2-40B4-BE49-F238E27FC236}">
                  <a16:creationId xmlns:a16="http://schemas.microsoft.com/office/drawing/2014/main" id="{037B3032-A1D4-B8DD-A704-8FEF0B698A95}"/>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148" name="Rectangle 147">
            <a:extLst>
              <a:ext uri="{FF2B5EF4-FFF2-40B4-BE49-F238E27FC236}">
                <a16:creationId xmlns:a16="http://schemas.microsoft.com/office/drawing/2014/main" id="{CF8CDABE-560C-D6A3-CE9E-2CAF38504DE5}"/>
              </a:ext>
            </a:extLst>
          </p:cNvPr>
          <p:cNvSpPr/>
          <p:nvPr/>
        </p:nvSpPr>
        <p:spPr>
          <a:xfrm>
            <a:off x="1371600"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9" name="Oval 148">
            <a:extLst>
              <a:ext uri="{FF2B5EF4-FFF2-40B4-BE49-F238E27FC236}">
                <a16:creationId xmlns:a16="http://schemas.microsoft.com/office/drawing/2014/main" id="{F4DBA289-B689-AEC5-E487-6CEFA53EFFAA}"/>
              </a:ext>
            </a:extLst>
          </p:cNvPr>
          <p:cNvSpPr/>
          <p:nvPr/>
        </p:nvSpPr>
        <p:spPr>
          <a:xfrm>
            <a:off x="3274015" y="29351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0" name="Oval 149">
            <a:extLst>
              <a:ext uri="{FF2B5EF4-FFF2-40B4-BE49-F238E27FC236}">
                <a16:creationId xmlns:a16="http://schemas.microsoft.com/office/drawing/2014/main" id="{F6A238BC-5FFE-A6FA-E83F-BDF661EB5C62}"/>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1" name="Oval 150">
            <a:extLst>
              <a:ext uri="{FF2B5EF4-FFF2-40B4-BE49-F238E27FC236}">
                <a16:creationId xmlns:a16="http://schemas.microsoft.com/office/drawing/2014/main" id="{BF78133F-AFA9-D077-875B-25DD248C49F9}"/>
              </a:ext>
            </a:extLst>
          </p:cNvPr>
          <p:cNvSpPr/>
          <p:nvPr/>
        </p:nvSpPr>
        <p:spPr>
          <a:xfrm>
            <a:off x="3176860" y="31230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2" name="Oval 151">
            <a:extLst>
              <a:ext uri="{FF2B5EF4-FFF2-40B4-BE49-F238E27FC236}">
                <a16:creationId xmlns:a16="http://schemas.microsoft.com/office/drawing/2014/main" id="{FCAA4F41-DDCA-C0A0-3BEF-8F31F7FA8F77}"/>
              </a:ext>
            </a:extLst>
          </p:cNvPr>
          <p:cNvSpPr/>
          <p:nvPr/>
        </p:nvSpPr>
        <p:spPr>
          <a:xfrm>
            <a:off x="3307841" y="313931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3" name="Oval 152">
            <a:extLst>
              <a:ext uri="{FF2B5EF4-FFF2-40B4-BE49-F238E27FC236}">
                <a16:creationId xmlns:a16="http://schemas.microsoft.com/office/drawing/2014/main" id="{1BD7246B-DFB1-ECF3-922E-B42DD5A2CBA0}"/>
              </a:ext>
            </a:extLst>
          </p:cNvPr>
          <p:cNvSpPr/>
          <p:nvPr/>
        </p:nvSpPr>
        <p:spPr>
          <a:xfrm>
            <a:off x="3092245" y="292926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4" name="Oval 153">
            <a:extLst>
              <a:ext uri="{FF2B5EF4-FFF2-40B4-BE49-F238E27FC236}">
                <a16:creationId xmlns:a16="http://schemas.microsoft.com/office/drawing/2014/main" id="{D5264DB7-019D-6224-09A2-E184CC929E47}"/>
              </a:ext>
            </a:extLst>
          </p:cNvPr>
          <p:cNvSpPr/>
          <p:nvPr/>
        </p:nvSpPr>
        <p:spPr>
          <a:xfrm>
            <a:off x="3423390" y="285062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5" name="Oval 154">
            <a:extLst>
              <a:ext uri="{FF2B5EF4-FFF2-40B4-BE49-F238E27FC236}">
                <a16:creationId xmlns:a16="http://schemas.microsoft.com/office/drawing/2014/main" id="{FB99B2E1-958E-4601-FCB4-65B943FB5583}"/>
              </a:ext>
            </a:extLst>
          </p:cNvPr>
          <p:cNvSpPr/>
          <p:nvPr/>
        </p:nvSpPr>
        <p:spPr>
          <a:xfrm>
            <a:off x="319047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6" name="Oval 155">
            <a:extLst>
              <a:ext uri="{FF2B5EF4-FFF2-40B4-BE49-F238E27FC236}">
                <a16:creationId xmlns:a16="http://schemas.microsoft.com/office/drawing/2014/main" id="{68AD2440-7CC0-DBAB-B7CD-F31438169B3D}"/>
              </a:ext>
            </a:extLst>
          </p:cNvPr>
          <p:cNvSpPr/>
          <p:nvPr/>
        </p:nvSpPr>
        <p:spPr>
          <a:xfrm>
            <a:off x="3468629" y="31018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7" name="Oval 156">
            <a:extLst>
              <a:ext uri="{FF2B5EF4-FFF2-40B4-BE49-F238E27FC236}">
                <a16:creationId xmlns:a16="http://schemas.microsoft.com/office/drawing/2014/main" id="{65D30B8C-7528-8DA2-F0B0-9C0D50CC15A8}"/>
              </a:ext>
            </a:extLst>
          </p:cNvPr>
          <p:cNvSpPr/>
          <p:nvPr/>
        </p:nvSpPr>
        <p:spPr>
          <a:xfrm>
            <a:off x="2850625" y="3427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8" name="Oval 157">
            <a:extLst>
              <a:ext uri="{FF2B5EF4-FFF2-40B4-BE49-F238E27FC236}">
                <a16:creationId xmlns:a16="http://schemas.microsoft.com/office/drawing/2014/main" id="{2EA2511C-392B-CCC2-D888-5CA820DC1053}"/>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9" name="Oval 158">
            <a:extLst>
              <a:ext uri="{FF2B5EF4-FFF2-40B4-BE49-F238E27FC236}">
                <a16:creationId xmlns:a16="http://schemas.microsoft.com/office/drawing/2014/main" id="{5F41317F-E4B2-E0A7-1363-C58822C28B97}"/>
              </a:ext>
            </a:extLst>
          </p:cNvPr>
          <p:cNvSpPr/>
          <p:nvPr/>
        </p:nvSpPr>
        <p:spPr>
          <a:xfrm>
            <a:off x="2600410" y="36186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0" name="Oval 159">
            <a:extLst>
              <a:ext uri="{FF2B5EF4-FFF2-40B4-BE49-F238E27FC236}">
                <a16:creationId xmlns:a16="http://schemas.microsoft.com/office/drawing/2014/main" id="{742F87A4-73FC-DB56-EFB5-DB8B399843B2}"/>
              </a:ext>
            </a:extLst>
          </p:cNvPr>
          <p:cNvSpPr/>
          <p:nvPr/>
        </p:nvSpPr>
        <p:spPr>
          <a:xfrm>
            <a:off x="2731391" y="363489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1" name="Oval 160">
            <a:extLst>
              <a:ext uri="{FF2B5EF4-FFF2-40B4-BE49-F238E27FC236}">
                <a16:creationId xmlns:a16="http://schemas.microsoft.com/office/drawing/2014/main" id="{21C29B56-FEB6-0714-5492-EB0928369C79}"/>
              </a:ext>
            </a:extLst>
          </p:cNvPr>
          <p:cNvSpPr/>
          <p:nvPr/>
        </p:nvSpPr>
        <p:spPr>
          <a:xfrm>
            <a:off x="2580698" y="3468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2" name="Oval 161">
            <a:extLst>
              <a:ext uri="{FF2B5EF4-FFF2-40B4-BE49-F238E27FC236}">
                <a16:creationId xmlns:a16="http://schemas.microsoft.com/office/drawing/2014/main" id="{BA12B287-5620-4292-09EA-F107C7A3E074}"/>
              </a:ext>
            </a:extLst>
          </p:cNvPr>
          <p:cNvSpPr/>
          <p:nvPr/>
        </p:nvSpPr>
        <p:spPr>
          <a:xfrm>
            <a:off x="2846940" y="334620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3" name="Oval 162">
            <a:extLst>
              <a:ext uri="{FF2B5EF4-FFF2-40B4-BE49-F238E27FC236}">
                <a16:creationId xmlns:a16="http://schemas.microsoft.com/office/drawing/2014/main" id="{2D4CAE75-9932-094F-DC62-02150B792F37}"/>
              </a:ext>
            </a:extLst>
          </p:cNvPr>
          <p:cNvSpPr/>
          <p:nvPr/>
        </p:nvSpPr>
        <p:spPr>
          <a:xfrm>
            <a:off x="2639199" y="330513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4" name="Oval 163">
            <a:extLst>
              <a:ext uri="{FF2B5EF4-FFF2-40B4-BE49-F238E27FC236}">
                <a16:creationId xmlns:a16="http://schemas.microsoft.com/office/drawing/2014/main" id="{10E783C2-5148-2B32-4B43-73515207CA3C}"/>
              </a:ext>
            </a:extLst>
          </p:cNvPr>
          <p:cNvSpPr/>
          <p:nvPr/>
        </p:nvSpPr>
        <p:spPr>
          <a:xfrm>
            <a:off x="2892179" y="35974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5" name="Oval 164">
            <a:extLst>
              <a:ext uri="{FF2B5EF4-FFF2-40B4-BE49-F238E27FC236}">
                <a16:creationId xmlns:a16="http://schemas.microsoft.com/office/drawing/2014/main" id="{E6237427-9E29-A46E-B069-99B4A554BD04}"/>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6" name="Oval 165">
            <a:extLst>
              <a:ext uri="{FF2B5EF4-FFF2-40B4-BE49-F238E27FC236}">
                <a16:creationId xmlns:a16="http://schemas.microsoft.com/office/drawing/2014/main" id="{8A705044-A903-FBC3-3336-A204768FFD35}"/>
              </a:ext>
            </a:extLst>
          </p:cNvPr>
          <p:cNvSpPr/>
          <p:nvPr/>
        </p:nvSpPr>
        <p:spPr>
          <a:xfrm>
            <a:off x="3417272" y="307564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7" name="Oval 166">
            <a:extLst>
              <a:ext uri="{FF2B5EF4-FFF2-40B4-BE49-F238E27FC236}">
                <a16:creationId xmlns:a16="http://schemas.microsoft.com/office/drawing/2014/main" id="{422E5359-7307-0EE9-0947-0A4BAD0CAC08}"/>
              </a:ext>
            </a:extLst>
          </p:cNvPr>
          <p:cNvSpPr/>
          <p:nvPr/>
        </p:nvSpPr>
        <p:spPr>
          <a:xfrm>
            <a:off x="3228776" y="30428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8" name="Oval 167">
            <a:extLst>
              <a:ext uri="{FF2B5EF4-FFF2-40B4-BE49-F238E27FC236}">
                <a16:creationId xmlns:a16="http://schemas.microsoft.com/office/drawing/2014/main" id="{93F8BCCB-B63B-43B8-02EA-42C6C1C380DA}"/>
              </a:ext>
            </a:extLst>
          </p:cNvPr>
          <p:cNvSpPr/>
          <p:nvPr/>
        </p:nvSpPr>
        <p:spPr>
          <a:xfrm>
            <a:off x="3495018" y="292085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9" name="Oval 168">
            <a:extLst>
              <a:ext uri="{FF2B5EF4-FFF2-40B4-BE49-F238E27FC236}">
                <a16:creationId xmlns:a16="http://schemas.microsoft.com/office/drawing/2014/main" id="{CA6DA7BC-D13D-13D1-DBB4-3F2F09ED25F7}"/>
              </a:ext>
            </a:extLst>
          </p:cNvPr>
          <p:cNvSpPr/>
          <p:nvPr/>
        </p:nvSpPr>
        <p:spPr>
          <a:xfrm>
            <a:off x="329416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0" name="Oval 169">
            <a:extLst>
              <a:ext uri="{FF2B5EF4-FFF2-40B4-BE49-F238E27FC236}">
                <a16:creationId xmlns:a16="http://schemas.microsoft.com/office/drawing/2014/main" id="{54918A85-4E87-A046-FE7D-65FDFFCD92E8}"/>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1" name="Oval 170">
            <a:extLst>
              <a:ext uri="{FF2B5EF4-FFF2-40B4-BE49-F238E27FC236}">
                <a16:creationId xmlns:a16="http://schemas.microsoft.com/office/drawing/2014/main" id="{08C625C2-6361-BBA4-A278-676BCEC438C2}"/>
              </a:ext>
            </a:extLst>
          </p:cNvPr>
          <p:cNvSpPr/>
          <p:nvPr/>
        </p:nvSpPr>
        <p:spPr>
          <a:xfrm>
            <a:off x="2840822" y="3571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2" name="Oval 171">
            <a:extLst>
              <a:ext uri="{FF2B5EF4-FFF2-40B4-BE49-F238E27FC236}">
                <a16:creationId xmlns:a16="http://schemas.microsoft.com/office/drawing/2014/main" id="{56215011-5972-8B76-CE01-8B5C914CDF70}"/>
              </a:ext>
            </a:extLst>
          </p:cNvPr>
          <p:cNvSpPr/>
          <p:nvPr/>
        </p:nvSpPr>
        <p:spPr>
          <a:xfrm>
            <a:off x="2672038" y="36888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3" name="Oval 172">
            <a:extLst>
              <a:ext uri="{FF2B5EF4-FFF2-40B4-BE49-F238E27FC236}">
                <a16:creationId xmlns:a16="http://schemas.microsoft.com/office/drawing/2014/main" id="{0B4D772A-4F1F-EB06-9ADE-EA733665B0A4}"/>
              </a:ext>
            </a:extLst>
          </p:cNvPr>
          <p:cNvSpPr/>
          <p:nvPr/>
        </p:nvSpPr>
        <p:spPr>
          <a:xfrm>
            <a:off x="2803020" y="370512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4" name="Oval 173">
            <a:extLst>
              <a:ext uri="{FF2B5EF4-FFF2-40B4-BE49-F238E27FC236}">
                <a16:creationId xmlns:a16="http://schemas.microsoft.com/office/drawing/2014/main" id="{6B6F72FA-C50F-2BD8-1015-9AEE944B8537}"/>
              </a:ext>
            </a:extLst>
          </p:cNvPr>
          <p:cNvSpPr/>
          <p:nvPr/>
        </p:nvSpPr>
        <p:spPr>
          <a:xfrm>
            <a:off x="2652326" y="353846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5" name="Oval 174">
            <a:extLst>
              <a:ext uri="{FF2B5EF4-FFF2-40B4-BE49-F238E27FC236}">
                <a16:creationId xmlns:a16="http://schemas.microsoft.com/office/drawing/2014/main" id="{35918AAB-CC23-1B95-D6BE-1BB6554CD673}"/>
              </a:ext>
            </a:extLst>
          </p:cNvPr>
          <p:cNvSpPr/>
          <p:nvPr/>
        </p:nvSpPr>
        <p:spPr>
          <a:xfrm>
            <a:off x="2918568" y="341644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6" name="Oval 175">
            <a:extLst>
              <a:ext uri="{FF2B5EF4-FFF2-40B4-BE49-F238E27FC236}">
                <a16:creationId xmlns:a16="http://schemas.microsoft.com/office/drawing/2014/main" id="{A9F0202C-4FDE-D10C-E72A-768B420D31FB}"/>
              </a:ext>
            </a:extLst>
          </p:cNvPr>
          <p:cNvSpPr/>
          <p:nvPr/>
        </p:nvSpPr>
        <p:spPr>
          <a:xfrm>
            <a:off x="2717718" y="336091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7" name="Oval 176">
            <a:extLst>
              <a:ext uri="{FF2B5EF4-FFF2-40B4-BE49-F238E27FC236}">
                <a16:creationId xmlns:a16="http://schemas.microsoft.com/office/drawing/2014/main" id="{0BF0B7A4-CEE5-6FE8-3E42-F17522157519}"/>
              </a:ext>
            </a:extLst>
          </p:cNvPr>
          <p:cNvSpPr/>
          <p:nvPr/>
        </p:nvSpPr>
        <p:spPr>
          <a:xfrm>
            <a:off x="2963807" y="36676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8" name="Rectangle 177">
            <a:extLst>
              <a:ext uri="{FF2B5EF4-FFF2-40B4-BE49-F238E27FC236}">
                <a16:creationId xmlns:a16="http://schemas.microsoft.com/office/drawing/2014/main" id="{D7E46695-7264-950F-7BE1-85708B2CAA95}"/>
              </a:ext>
            </a:extLst>
          </p:cNvPr>
          <p:cNvSpPr/>
          <p:nvPr/>
        </p:nvSpPr>
        <p:spPr>
          <a:xfrm>
            <a:off x="2481507"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0" name="TextBox 179">
            <a:extLst>
              <a:ext uri="{FF2B5EF4-FFF2-40B4-BE49-F238E27FC236}">
                <a16:creationId xmlns:a16="http://schemas.microsoft.com/office/drawing/2014/main" id="{78896722-7B32-B111-2CF5-CC8316AE5672}"/>
              </a:ext>
            </a:extLst>
          </p:cNvPr>
          <p:cNvSpPr txBox="1"/>
          <p:nvPr/>
        </p:nvSpPr>
        <p:spPr>
          <a:xfrm>
            <a:off x="1462862" y="2327987"/>
            <a:ext cx="2082621" cy="369332"/>
          </a:xfrm>
          <a:prstGeom prst="rect">
            <a:avLst/>
          </a:prstGeom>
          <a:noFill/>
        </p:spPr>
        <p:txBody>
          <a:bodyPr wrap="none" rtlCol="0">
            <a:spAutoFit/>
          </a:bodyPr>
          <a:lstStyle/>
          <a:p>
            <a:r>
              <a:rPr lang="en-US" dirty="0"/>
              <a:t>High beta diversity</a:t>
            </a:r>
          </a:p>
        </p:txBody>
      </p:sp>
      <p:grpSp>
        <p:nvGrpSpPr>
          <p:cNvPr id="181" name="Group 180">
            <a:extLst>
              <a:ext uri="{FF2B5EF4-FFF2-40B4-BE49-F238E27FC236}">
                <a16:creationId xmlns:a16="http://schemas.microsoft.com/office/drawing/2014/main" id="{5FB8234D-E0F4-7F08-9AC3-6797CA128E03}"/>
              </a:ext>
            </a:extLst>
          </p:cNvPr>
          <p:cNvGrpSpPr/>
          <p:nvPr/>
        </p:nvGrpSpPr>
        <p:grpSpPr>
          <a:xfrm>
            <a:off x="6009038" y="1553237"/>
            <a:ext cx="2219891" cy="1434092"/>
            <a:chOff x="5949696" y="1330443"/>
            <a:chExt cx="2219891" cy="1434092"/>
          </a:xfrm>
        </p:grpSpPr>
        <p:grpSp>
          <p:nvGrpSpPr>
            <p:cNvPr id="182" name="Group 181">
              <a:extLst>
                <a:ext uri="{FF2B5EF4-FFF2-40B4-BE49-F238E27FC236}">
                  <a16:creationId xmlns:a16="http://schemas.microsoft.com/office/drawing/2014/main" id="{08AAEE1A-ED86-0825-F9A7-48BA2C4A3B82}"/>
                </a:ext>
              </a:extLst>
            </p:cNvPr>
            <p:cNvGrpSpPr/>
            <p:nvPr/>
          </p:nvGrpSpPr>
          <p:grpSpPr>
            <a:xfrm>
              <a:off x="5949696" y="1330443"/>
              <a:ext cx="2219891" cy="1434092"/>
              <a:chOff x="8817829" y="3072841"/>
              <a:chExt cx="2219891" cy="1434092"/>
            </a:xfrm>
          </p:grpSpPr>
          <p:grpSp>
            <p:nvGrpSpPr>
              <p:cNvPr id="589" name="Group 588">
                <a:extLst>
                  <a:ext uri="{FF2B5EF4-FFF2-40B4-BE49-F238E27FC236}">
                    <a16:creationId xmlns:a16="http://schemas.microsoft.com/office/drawing/2014/main" id="{473C772A-FF03-8AA5-0B4F-5EB25EF094E5}"/>
                  </a:ext>
                </a:extLst>
              </p:cNvPr>
              <p:cNvGrpSpPr/>
              <p:nvPr/>
            </p:nvGrpSpPr>
            <p:grpSpPr>
              <a:xfrm>
                <a:off x="8817829" y="3438162"/>
                <a:ext cx="2219891" cy="1068771"/>
                <a:chOff x="8927783" y="2739662"/>
                <a:chExt cx="2219891" cy="1068771"/>
              </a:xfrm>
            </p:grpSpPr>
            <p:sp>
              <p:nvSpPr>
                <p:cNvPr id="591" name="Oval 590">
                  <a:extLst>
                    <a:ext uri="{FF2B5EF4-FFF2-40B4-BE49-F238E27FC236}">
                      <a16:creationId xmlns:a16="http://schemas.microsoft.com/office/drawing/2014/main" id="{51567994-BE97-980E-3C21-4D52F4264613}"/>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592" name="Oval 591">
                  <a:extLst>
                    <a:ext uri="{FF2B5EF4-FFF2-40B4-BE49-F238E27FC236}">
                      <a16:creationId xmlns:a16="http://schemas.microsoft.com/office/drawing/2014/main" id="{222C5648-2D26-515C-5D82-21C571FF5765}"/>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3" name="Oval 592">
                  <a:extLst>
                    <a:ext uri="{FF2B5EF4-FFF2-40B4-BE49-F238E27FC236}">
                      <a16:creationId xmlns:a16="http://schemas.microsoft.com/office/drawing/2014/main" id="{4F6EA050-1CEA-9CAB-90FD-9830B9B086C0}"/>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4" name="Oval 593">
                  <a:extLst>
                    <a:ext uri="{FF2B5EF4-FFF2-40B4-BE49-F238E27FC236}">
                      <a16:creationId xmlns:a16="http://schemas.microsoft.com/office/drawing/2014/main" id="{287BAEEB-8CBA-3820-DF1F-9C51980A8710}"/>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5" name="Oval 594">
                  <a:extLst>
                    <a:ext uri="{FF2B5EF4-FFF2-40B4-BE49-F238E27FC236}">
                      <a16:creationId xmlns:a16="http://schemas.microsoft.com/office/drawing/2014/main" id="{838AE175-F492-A6A6-61D1-4D9C05FA8204}"/>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6" name="Oval 595">
                  <a:extLst>
                    <a:ext uri="{FF2B5EF4-FFF2-40B4-BE49-F238E27FC236}">
                      <a16:creationId xmlns:a16="http://schemas.microsoft.com/office/drawing/2014/main" id="{A4B31B12-B848-5E4B-AEB7-539D37A657CE}"/>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7" name="Oval 596">
                  <a:extLst>
                    <a:ext uri="{FF2B5EF4-FFF2-40B4-BE49-F238E27FC236}">
                      <a16:creationId xmlns:a16="http://schemas.microsoft.com/office/drawing/2014/main" id="{9A6BBCE7-5090-F7E8-B807-49D5CAC9E33A}"/>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8" name="Oval 597">
                  <a:extLst>
                    <a:ext uri="{FF2B5EF4-FFF2-40B4-BE49-F238E27FC236}">
                      <a16:creationId xmlns:a16="http://schemas.microsoft.com/office/drawing/2014/main" id="{2445FAEF-F4A0-B588-8887-EF0B9AD7D2D5}"/>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9" name="Oval 598">
                  <a:extLst>
                    <a:ext uri="{FF2B5EF4-FFF2-40B4-BE49-F238E27FC236}">
                      <a16:creationId xmlns:a16="http://schemas.microsoft.com/office/drawing/2014/main" id="{C82A7AF3-0867-F217-457F-414F20495F35}"/>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0" name="Oval 599">
                  <a:extLst>
                    <a:ext uri="{FF2B5EF4-FFF2-40B4-BE49-F238E27FC236}">
                      <a16:creationId xmlns:a16="http://schemas.microsoft.com/office/drawing/2014/main" id="{88CF5C2D-8F4D-E503-55A9-2ED5D39707B8}"/>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1" name="Oval 600">
                  <a:extLst>
                    <a:ext uri="{FF2B5EF4-FFF2-40B4-BE49-F238E27FC236}">
                      <a16:creationId xmlns:a16="http://schemas.microsoft.com/office/drawing/2014/main" id="{04D6D561-FE36-472A-C73C-D3F83D285F20}"/>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2" name="Oval 601">
                  <a:extLst>
                    <a:ext uri="{FF2B5EF4-FFF2-40B4-BE49-F238E27FC236}">
                      <a16:creationId xmlns:a16="http://schemas.microsoft.com/office/drawing/2014/main" id="{CF7A9B1C-145C-EFEA-9A06-B7B525034E4C}"/>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3" name="Oval 602">
                  <a:extLst>
                    <a:ext uri="{FF2B5EF4-FFF2-40B4-BE49-F238E27FC236}">
                      <a16:creationId xmlns:a16="http://schemas.microsoft.com/office/drawing/2014/main" id="{B858BAFD-157F-DCF7-B7AF-183445F537F5}"/>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4" name="Oval 603">
                  <a:extLst>
                    <a:ext uri="{FF2B5EF4-FFF2-40B4-BE49-F238E27FC236}">
                      <a16:creationId xmlns:a16="http://schemas.microsoft.com/office/drawing/2014/main" id="{E230652E-4C43-197B-16A6-367847BEAB11}"/>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5" name="Oval 604">
                  <a:extLst>
                    <a:ext uri="{FF2B5EF4-FFF2-40B4-BE49-F238E27FC236}">
                      <a16:creationId xmlns:a16="http://schemas.microsoft.com/office/drawing/2014/main" id="{91A5100F-90C9-7612-B9B7-1C58CF802438}"/>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6" name="Oval 605">
                  <a:extLst>
                    <a:ext uri="{FF2B5EF4-FFF2-40B4-BE49-F238E27FC236}">
                      <a16:creationId xmlns:a16="http://schemas.microsoft.com/office/drawing/2014/main" id="{D4844117-30B3-2BB2-5D09-B88194472681}"/>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7" name="Oval 606">
                  <a:extLst>
                    <a:ext uri="{FF2B5EF4-FFF2-40B4-BE49-F238E27FC236}">
                      <a16:creationId xmlns:a16="http://schemas.microsoft.com/office/drawing/2014/main" id="{06F14AAC-6D6A-661C-DBC7-5ED31BA5B875}"/>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8" name="Oval 607">
                  <a:extLst>
                    <a:ext uri="{FF2B5EF4-FFF2-40B4-BE49-F238E27FC236}">
                      <a16:creationId xmlns:a16="http://schemas.microsoft.com/office/drawing/2014/main" id="{C0950E88-2441-CB19-A167-62739770AA10}"/>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9" name="Oval 608">
                  <a:extLst>
                    <a:ext uri="{FF2B5EF4-FFF2-40B4-BE49-F238E27FC236}">
                      <a16:creationId xmlns:a16="http://schemas.microsoft.com/office/drawing/2014/main" id="{7E759E8D-CBB7-A551-7B8B-12E6A2159390}"/>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0" name="Oval 609">
                  <a:extLst>
                    <a:ext uri="{FF2B5EF4-FFF2-40B4-BE49-F238E27FC236}">
                      <a16:creationId xmlns:a16="http://schemas.microsoft.com/office/drawing/2014/main" id="{08821BC9-DBE5-717D-5424-267B92C4002C}"/>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1" name="Oval 610">
                  <a:extLst>
                    <a:ext uri="{FF2B5EF4-FFF2-40B4-BE49-F238E27FC236}">
                      <a16:creationId xmlns:a16="http://schemas.microsoft.com/office/drawing/2014/main" id="{7885ED3B-1E1C-5524-E675-F387CC516D7F}"/>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2" name="Oval 611">
                  <a:extLst>
                    <a:ext uri="{FF2B5EF4-FFF2-40B4-BE49-F238E27FC236}">
                      <a16:creationId xmlns:a16="http://schemas.microsoft.com/office/drawing/2014/main" id="{846AE9B0-30BE-897D-F464-3CF1689FFF5C}"/>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3" name="Oval 612">
                  <a:extLst>
                    <a:ext uri="{FF2B5EF4-FFF2-40B4-BE49-F238E27FC236}">
                      <a16:creationId xmlns:a16="http://schemas.microsoft.com/office/drawing/2014/main" id="{086AC694-89E2-5B73-B1E0-93757C077234}"/>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4" name="Oval 613">
                  <a:extLst>
                    <a:ext uri="{FF2B5EF4-FFF2-40B4-BE49-F238E27FC236}">
                      <a16:creationId xmlns:a16="http://schemas.microsoft.com/office/drawing/2014/main" id="{694DEC88-D31C-1B55-7589-60C75603EBE5}"/>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5" name="Oval 614">
                  <a:extLst>
                    <a:ext uri="{FF2B5EF4-FFF2-40B4-BE49-F238E27FC236}">
                      <a16:creationId xmlns:a16="http://schemas.microsoft.com/office/drawing/2014/main" id="{3CAA7146-88DF-879E-7A72-D460C21D1FEE}"/>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6" name="Oval 615">
                  <a:extLst>
                    <a:ext uri="{FF2B5EF4-FFF2-40B4-BE49-F238E27FC236}">
                      <a16:creationId xmlns:a16="http://schemas.microsoft.com/office/drawing/2014/main" id="{20C7D331-74AB-865E-0191-2B5A4783CA9A}"/>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7" name="Oval 616">
                  <a:extLst>
                    <a:ext uri="{FF2B5EF4-FFF2-40B4-BE49-F238E27FC236}">
                      <a16:creationId xmlns:a16="http://schemas.microsoft.com/office/drawing/2014/main" id="{9579AB01-CE5C-55AA-2227-B8823F6F3018}"/>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8" name="Oval 617">
                  <a:extLst>
                    <a:ext uri="{FF2B5EF4-FFF2-40B4-BE49-F238E27FC236}">
                      <a16:creationId xmlns:a16="http://schemas.microsoft.com/office/drawing/2014/main" id="{566577A9-E1B8-F8C9-508F-B0EFF5E8B664}"/>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9" name="Oval 618">
                  <a:extLst>
                    <a:ext uri="{FF2B5EF4-FFF2-40B4-BE49-F238E27FC236}">
                      <a16:creationId xmlns:a16="http://schemas.microsoft.com/office/drawing/2014/main" id="{350B7229-21F7-0C53-8CA6-0E57525430D6}"/>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0" name="Oval 619">
                  <a:extLst>
                    <a:ext uri="{FF2B5EF4-FFF2-40B4-BE49-F238E27FC236}">
                      <a16:creationId xmlns:a16="http://schemas.microsoft.com/office/drawing/2014/main" id="{1E8078C7-D454-ABC9-2093-57CAD12C31FC}"/>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1" name="Oval 620">
                  <a:extLst>
                    <a:ext uri="{FF2B5EF4-FFF2-40B4-BE49-F238E27FC236}">
                      <a16:creationId xmlns:a16="http://schemas.microsoft.com/office/drawing/2014/main" id="{C87D4A4F-DC36-AADF-D36E-79C7ACDF416D}"/>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2" name="Rectangle 621">
                  <a:extLst>
                    <a:ext uri="{FF2B5EF4-FFF2-40B4-BE49-F238E27FC236}">
                      <a16:creationId xmlns:a16="http://schemas.microsoft.com/office/drawing/2014/main" id="{97056B61-0F96-17F9-8202-C1EC798BC493}"/>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3" name="Oval 622">
                  <a:extLst>
                    <a:ext uri="{FF2B5EF4-FFF2-40B4-BE49-F238E27FC236}">
                      <a16:creationId xmlns:a16="http://schemas.microsoft.com/office/drawing/2014/main" id="{87E8D6B1-769E-9E1E-72B3-49D5980EA699}"/>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4" name="Oval 623">
                  <a:extLst>
                    <a:ext uri="{FF2B5EF4-FFF2-40B4-BE49-F238E27FC236}">
                      <a16:creationId xmlns:a16="http://schemas.microsoft.com/office/drawing/2014/main" id="{461652A9-4446-F857-FA90-28CAD582872C}"/>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5" name="Oval 624">
                  <a:extLst>
                    <a:ext uri="{FF2B5EF4-FFF2-40B4-BE49-F238E27FC236}">
                      <a16:creationId xmlns:a16="http://schemas.microsoft.com/office/drawing/2014/main" id="{CEE0B6B8-158E-9500-1A79-B20D27BA1721}"/>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6" name="Oval 625">
                  <a:extLst>
                    <a:ext uri="{FF2B5EF4-FFF2-40B4-BE49-F238E27FC236}">
                      <a16:creationId xmlns:a16="http://schemas.microsoft.com/office/drawing/2014/main" id="{5AA5EFC3-64FF-FABA-0C44-532DD1B81085}"/>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7" name="Oval 626">
                  <a:extLst>
                    <a:ext uri="{FF2B5EF4-FFF2-40B4-BE49-F238E27FC236}">
                      <a16:creationId xmlns:a16="http://schemas.microsoft.com/office/drawing/2014/main" id="{1D74A0D1-8FDA-0A4C-B87E-999908D867C9}"/>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8" name="Oval 627">
                  <a:extLst>
                    <a:ext uri="{FF2B5EF4-FFF2-40B4-BE49-F238E27FC236}">
                      <a16:creationId xmlns:a16="http://schemas.microsoft.com/office/drawing/2014/main" id="{F43BF0E0-B0A3-038E-E0B6-B5F466EC99FF}"/>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9" name="Oval 628">
                  <a:extLst>
                    <a:ext uri="{FF2B5EF4-FFF2-40B4-BE49-F238E27FC236}">
                      <a16:creationId xmlns:a16="http://schemas.microsoft.com/office/drawing/2014/main" id="{FDBC09EE-DE74-8EC8-D7AD-F77B1E523A54}"/>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0" name="Oval 629">
                  <a:extLst>
                    <a:ext uri="{FF2B5EF4-FFF2-40B4-BE49-F238E27FC236}">
                      <a16:creationId xmlns:a16="http://schemas.microsoft.com/office/drawing/2014/main" id="{F3A7F88C-D610-9905-37DC-2274BEE13C48}"/>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1" name="Oval 630">
                  <a:extLst>
                    <a:ext uri="{FF2B5EF4-FFF2-40B4-BE49-F238E27FC236}">
                      <a16:creationId xmlns:a16="http://schemas.microsoft.com/office/drawing/2014/main" id="{AC16E022-CB45-53CF-7769-E8B165362B0F}"/>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2" name="Oval 631">
                  <a:extLst>
                    <a:ext uri="{FF2B5EF4-FFF2-40B4-BE49-F238E27FC236}">
                      <a16:creationId xmlns:a16="http://schemas.microsoft.com/office/drawing/2014/main" id="{E16B169A-9C0E-902D-1117-DBB8FB767879}"/>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3" name="Oval 632">
                  <a:extLst>
                    <a:ext uri="{FF2B5EF4-FFF2-40B4-BE49-F238E27FC236}">
                      <a16:creationId xmlns:a16="http://schemas.microsoft.com/office/drawing/2014/main" id="{21DEA21D-EBDD-4FE1-376C-3C983514DA5E}"/>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4" name="Oval 633">
                  <a:extLst>
                    <a:ext uri="{FF2B5EF4-FFF2-40B4-BE49-F238E27FC236}">
                      <a16:creationId xmlns:a16="http://schemas.microsoft.com/office/drawing/2014/main" id="{E28D6F9E-30A0-C0A8-7D47-862B9BC3BCFC}"/>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5" name="Oval 634">
                  <a:extLst>
                    <a:ext uri="{FF2B5EF4-FFF2-40B4-BE49-F238E27FC236}">
                      <a16:creationId xmlns:a16="http://schemas.microsoft.com/office/drawing/2014/main" id="{81EE6716-44D6-641C-700E-55CF70252F5E}"/>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6" name="Oval 635">
                  <a:extLst>
                    <a:ext uri="{FF2B5EF4-FFF2-40B4-BE49-F238E27FC236}">
                      <a16:creationId xmlns:a16="http://schemas.microsoft.com/office/drawing/2014/main" id="{CBA72007-2678-92F3-952F-BAABB29281D4}"/>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7" name="Oval 636">
                  <a:extLst>
                    <a:ext uri="{FF2B5EF4-FFF2-40B4-BE49-F238E27FC236}">
                      <a16:creationId xmlns:a16="http://schemas.microsoft.com/office/drawing/2014/main" id="{270C88F8-EA61-E293-66AE-B3C492D3BDD7}"/>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8" name="Oval 637">
                  <a:extLst>
                    <a:ext uri="{FF2B5EF4-FFF2-40B4-BE49-F238E27FC236}">
                      <a16:creationId xmlns:a16="http://schemas.microsoft.com/office/drawing/2014/main" id="{52C659AB-9AA7-933D-57AC-1D8936BAB75F}"/>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9" name="Oval 638">
                  <a:extLst>
                    <a:ext uri="{FF2B5EF4-FFF2-40B4-BE49-F238E27FC236}">
                      <a16:creationId xmlns:a16="http://schemas.microsoft.com/office/drawing/2014/main" id="{8D845F31-48EC-E378-1560-0CE68A25E4B6}"/>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0" name="Oval 639">
                  <a:extLst>
                    <a:ext uri="{FF2B5EF4-FFF2-40B4-BE49-F238E27FC236}">
                      <a16:creationId xmlns:a16="http://schemas.microsoft.com/office/drawing/2014/main" id="{4407840A-5EE3-FC12-7D34-094403B5F1EC}"/>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1" name="Oval 640">
                  <a:extLst>
                    <a:ext uri="{FF2B5EF4-FFF2-40B4-BE49-F238E27FC236}">
                      <a16:creationId xmlns:a16="http://schemas.microsoft.com/office/drawing/2014/main" id="{D3F027FD-332E-E8F1-6DE5-9B51222C213B}"/>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2" name="Oval 641">
                  <a:extLst>
                    <a:ext uri="{FF2B5EF4-FFF2-40B4-BE49-F238E27FC236}">
                      <a16:creationId xmlns:a16="http://schemas.microsoft.com/office/drawing/2014/main" id="{469B9939-292B-9CF1-D749-ACB2321E4CA4}"/>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3" name="Oval 642">
                  <a:extLst>
                    <a:ext uri="{FF2B5EF4-FFF2-40B4-BE49-F238E27FC236}">
                      <a16:creationId xmlns:a16="http://schemas.microsoft.com/office/drawing/2014/main" id="{A38D7BD5-351D-5A53-D4DE-93E61B678334}"/>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4" name="Oval 643">
                  <a:extLst>
                    <a:ext uri="{FF2B5EF4-FFF2-40B4-BE49-F238E27FC236}">
                      <a16:creationId xmlns:a16="http://schemas.microsoft.com/office/drawing/2014/main" id="{D9EAC706-23EB-1630-AF0F-B5989E74ADF9}"/>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5" name="Oval 644">
                  <a:extLst>
                    <a:ext uri="{FF2B5EF4-FFF2-40B4-BE49-F238E27FC236}">
                      <a16:creationId xmlns:a16="http://schemas.microsoft.com/office/drawing/2014/main" id="{420E6F6B-6030-0922-E285-C18F510AF5EC}"/>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6" name="Oval 645">
                  <a:extLst>
                    <a:ext uri="{FF2B5EF4-FFF2-40B4-BE49-F238E27FC236}">
                      <a16:creationId xmlns:a16="http://schemas.microsoft.com/office/drawing/2014/main" id="{D2AFB767-4F64-71F6-7C1C-5D53A52C0BCC}"/>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7" name="Oval 646">
                  <a:extLst>
                    <a:ext uri="{FF2B5EF4-FFF2-40B4-BE49-F238E27FC236}">
                      <a16:creationId xmlns:a16="http://schemas.microsoft.com/office/drawing/2014/main" id="{4F89AD07-0056-8A67-4BBB-AFB8EC6FBF38}"/>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8" name="Oval 647">
                  <a:extLst>
                    <a:ext uri="{FF2B5EF4-FFF2-40B4-BE49-F238E27FC236}">
                      <a16:creationId xmlns:a16="http://schemas.microsoft.com/office/drawing/2014/main" id="{813C592C-14E4-5AA9-B5E6-1F55612267D6}"/>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9" name="Oval 648">
                  <a:extLst>
                    <a:ext uri="{FF2B5EF4-FFF2-40B4-BE49-F238E27FC236}">
                      <a16:creationId xmlns:a16="http://schemas.microsoft.com/office/drawing/2014/main" id="{35A7E551-EB99-8AF1-A199-BC9A62D32C58}"/>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0" name="Oval 649">
                  <a:extLst>
                    <a:ext uri="{FF2B5EF4-FFF2-40B4-BE49-F238E27FC236}">
                      <a16:creationId xmlns:a16="http://schemas.microsoft.com/office/drawing/2014/main" id="{5D4C3ED2-424D-4097-C4B6-16E2404DFFED}"/>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1" name="Oval 650">
                  <a:extLst>
                    <a:ext uri="{FF2B5EF4-FFF2-40B4-BE49-F238E27FC236}">
                      <a16:creationId xmlns:a16="http://schemas.microsoft.com/office/drawing/2014/main" id="{FC3381D0-9F8C-4388-68C3-B0A8C5A85157}"/>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2" name="Oval 651">
                  <a:extLst>
                    <a:ext uri="{FF2B5EF4-FFF2-40B4-BE49-F238E27FC236}">
                      <a16:creationId xmlns:a16="http://schemas.microsoft.com/office/drawing/2014/main" id="{F81053F0-945B-149B-4845-4355277833AE}"/>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3" name="Oval 652">
                  <a:extLst>
                    <a:ext uri="{FF2B5EF4-FFF2-40B4-BE49-F238E27FC236}">
                      <a16:creationId xmlns:a16="http://schemas.microsoft.com/office/drawing/2014/main" id="{1E3D8B09-283A-F8B2-3211-3F956F148E6C}"/>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4" name="Rectangle 653">
                  <a:extLst>
                    <a:ext uri="{FF2B5EF4-FFF2-40B4-BE49-F238E27FC236}">
                      <a16:creationId xmlns:a16="http://schemas.microsoft.com/office/drawing/2014/main" id="{B835BD72-9C19-3C9B-AD44-C9F1F8B50320}"/>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590" name="TextBox 589">
                <a:extLst>
                  <a:ext uri="{FF2B5EF4-FFF2-40B4-BE49-F238E27FC236}">
                    <a16:creationId xmlns:a16="http://schemas.microsoft.com/office/drawing/2014/main" id="{354C1A4E-DB08-28F4-931A-12A4E90CF965}"/>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grpSp>
          <p:nvGrpSpPr>
            <p:cNvPr id="183" name="Group 182">
              <a:extLst>
                <a:ext uri="{FF2B5EF4-FFF2-40B4-BE49-F238E27FC236}">
                  <a16:creationId xmlns:a16="http://schemas.microsoft.com/office/drawing/2014/main" id="{2CFF2EA0-CA6B-233A-A4BB-2449E6C130B4}"/>
                </a:ext>
              </a:extLst>
            </p:cNvPr>
            <p:cNvGrpSpPr/>
            <p:nvPr/>
          </p:nvGrpSpPr>
          <p:grpSpPr>
            <a:xfrm>
              <a:off x="5993989" y="1737600"/>
              <a:ext cx="550122" cy="532549"/>
              <a:chOff x="2237720" y="2601157"/>
              <a:chExt cx="550122" cy="532549"/>
            </a:xfrm>
          </p:grpSpPr>
          <p:sp>
            <p:nvSpPr>
              <p:cNvPr id="577" name="Oval 576">
                <a:extLst>
                  <a:ext uri="{FF2B5EF4-FFF2-40B4-BE49-F238E27FC236}">
                    <a16:creationId xmlns:a16="http://schemas.microsoft.com/office/drawing/2014/main" id="{9827776E-8089-8D36-B843-42C79E2C85C4}"/>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8" name="Oval 577">
                <a:extLst>
                  <a:ext uri="{FF2B5EF4-FFF2-40B4-BE49-F238E27FC236}">
                    <a16:creationId xmlns:a16="http://schemas.microsoft.com/office/drawing/2014/main" id="{6BEBE228-F688-1B5A-82A9-F5F28263A0D1}"/>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9" name="Oval 578">
                <a:extLst>
                  <a:ext uri="{FF2B5EF4-FFF2-40B4-BE49-F238E27FC236}">
                    <a16:creationId xmlns:a16="http://schemas.microsoft.com/office/drawing/2014/main" id="{621F291A-94D7-D403-451C-A489217F756B}"/>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0" name="Oval 579">
                <a:extLst>
                  <a:ext uri="{FF2B5EF4-FFF2-40B4-BE49-F238E27FC236}">
                    <a16:creationId xmlns:a16="http://schemas.microsoft.com/office/drawing/2014/main" id="{C13E2038-9C03-53AF-485E-EC80943058A2}"/>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1" name="Oval 580">
                <a:extLst>
                  <a:ext uri="{FF2B5EF4-FFF2-40B4-BE49-F238E27FC236}">
                    <a16:creationId xmlns:a16="http://schemas.microsoft.com/office/drawing/2014/main" id="{69854849-2B72-F2E6-D972-611F526AF14C}"/>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2" name="Oval 581">
                <a:extLst>
                  <a:ext uri="{FF2B5EF4-FFF2-40B4-BE49-F238E27FC236}">
                    <a16:creationId xmlns:a16="http://schemas.microsoft.com/office/drawing/2014/main" id="{DDF28361-9F0F-C096-06D2-21489A0C8044}"/>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3" name="Oval 582">
                <a:extLst>
                  <a:ext uri="{FF2B5EF4-FFF2-40B4-BE49-F238E27FC236}">
                    <a16:creationId xmlns:a16="http://schemas.microsoft.com/office/drawing/2014/main" id="{ACF82F4A-28A5-0B7D-D8DE-BF5A9D174C52}"/>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4" name="Oval 583">
                <a:extLst>
                  <a:ext uri="{FF2B5EF4-FFF2-40B4-BE49-F238E27FC236}">
                    <a16:creationId xmlns:a16="http://schemas.microsoft.com/office/drawing/2014/main" id="{DACC1E1C-4D92-E262-A1D5-A68D44F152DF}"/>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5" name="Oval 584">
                <a:extLst>
                  <a:ext uri="{FF2B5EF4-FFF2-40B4-BE49-F238E27FC236}">
                    <a16:creationId xmlns:a16="http://schemas.microsoft.com/office/drawing/2014/main" id="{6726CDEE-3066-CBFB-ACB9-7C138B177357}"/>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6" name="Oval 585">
                <a:extLst>
                  <a:ext uri="{FF2B5EF4-FFF2-40B4-BE49-F238E27FC236}">
                    <a16:creationId xmlns:a16="http://schemas.microsoft.com/office/drawing/2014/main" id="{5F5F9074-2999-3E65-4625-9DB75952D449}"/>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7" name="Oval 586">
                <a:extLst>
                  <a:ext uri="{FF2B5EF4-FFF2-40B4-BE49-F238E27FC236}">
                    <a16:creationId xmlns:a16="http://schemas.microsoft.com/office/drawing/2014/main" id="{41D1D08D-439E-6328-DC38-2B7D41F34E42}"/>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8" name="Oval 587">
                <a:extLst>
                  <a:ext uri="{FF2B5EF4-FFF2-40B4-BE49-F238E27FC236}">
                    <a16:creationId xmlns:a16="http://schemas.microsoft.com/office/drawing/2014/main" id="{730D19B7-AA14-4DFC-100A-962E18858EA6}"/>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4" name="Group 183">
              <a:extLst>
                <a:ext uri="{FF2B5EF4-FFF2-40B4-BE49-F238E27FC236}">
                  <a16:creationId xmlns:a16="http://schemas.microsoft.com/office/drawing/2014/main" id="{D02BCAAA-E367-526F-BBD7-57874C1EBF03}"/>
                </a:ext>
              </a:extLst>
            </p:cNvPr>
            <p:cNvGrpSpPr/>
            <p:nvPr/>
          </p:nvGrpSpPr>
          <p:grpSpPr>
            <a:xfrm>
              <a:off x="6476074" y="2226399"/>
              <a:ext cx="521113" cy="534314"/>
              <a:chOff x="2719805" y="3089956"/>
              <a:chExt cx="521113" cy="534314"/>
            </a:xfrm>
          </p:grpSpPr>
          <p:sp>
            <p:nvSpPr>
              <p:cNvPr id="416" name="Oval 415">
                <a:extLst>
                  <a:ext uri="{FF2B5EF4-FFF2-40B4-BE49-F238E27FC236}">
                    <a16:creationId xmlns:a16="http://schemas.microsoft.com/office/drawing/2014/main" id="{DD4CE8C6-ED65-7FAF-B34D-4E0DE5206867}"/>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7" name="Oval 416">
                <a:extLst>
                  <a:ext uri="{FF2B5EF4-FFF2-40B4-BE49-F238E27FC236}">
                    <a16:creationId xmlns:a16="http://schemas.microsoft.com/office/drawing/2014/main" id="{BDADE111-EF88-977B-6B94-513DD872DE71}"/>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6" name="Oval 425">
                <a:extLst>
                  <a:ext uri="{FF2B5EF4-FFF2-40B4-BE49-F238E27FC236}">
                    <a16:creationId xmlns:a16="http://schemas.microsoft.com/office/drawing/2014/main" id="{DA5DBAE0-B8CD-5D94-C441-D08C9E306B94}"/>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7" name="Oval 426">
                <a:extLst>
                  <a:ext uri="{FF2B5EF4-FFF2-40B4-BE49-F238E27FC236}">
                    <a16:creationId xmlns:a16="http://schemas.microsoft.com/office/drawing/2014/main" id="{B7214ED6-3E58-687B-19E1-BDB4060BF106}"/>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8" name="Oval 427">
                <a:extLst>
                  <a:ext uri="{FF2B5EF4-FFF2-40B4-BE49-F238E27FC236}">
                    <a16:creationId xmlns:a16="http://schemas.microsoft.com/office/drawing/2014/main" id="{F11463AC-90E0-8A58-2BF8-4B159C5A753F}"/>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9" name="Oval 428">
                <a:extLst>
                  <a:ext uri="{FF2B5EF4-FFF2-40B4-BE49-F238E27FC236}">
                    <a16:creationId xmlns:a16="http://schemas.microsoft.com/office/drawing/2014/main" id="{8E2A1E99-4D96-B0C5-C24C-CC51C3BA92B7}"/>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0" name="Oval 429">
                <a:extLst>
                  <a:ext uri="{FF2B5EF4-FFF2-40B4-BE49-F238E27FC236}">
                    <a16:creationId xmlns:a16="http://schemas.microsoft.com/office/drawing/2014/main" id="{62BE4257-BA4E-5678-CD91-08A75DF16065}"/>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1" name="Oval 430">
                <a:extLst>
                  <a:ext uri="{FF2B5EF4-FFF2-40B4-BE49-F238E27FC236}">
                    <a16:creationId xmlns:a16="http://schemas.microsoft.com/office/drawing/2014/main" id="{5F2E8903-18E8-D76F-0742-7C32F4E82B11}"/>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9" name="Oval 438">
                <a:extLst>
                  <a:ext uri="{FF2B5EF4-FFF2-40B4-BE49-F238E27FC236}">
                    <a16:creationId xmlns:a16="http://schemas.microsoft.com/office/drawing/2014/main" id="{4C7583EB-B239-7E47-6269-4AA0AAB2F394}"/>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0" name="Oval 439">
                <a:extLst>
                  <a:ext uri="{FF2B5EF4-FFF2-40B4-BE49-F238E27FC236}">
                    <a16:creationId xmlns:a16="http://schemas.microsoft.com/office/drawing/2014/main" id="{81013D61-2CEB-D1C9-7A46-865C1DCFE0DD}"/>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1" name="Oval 440">
                <a:extLst>
                  <a:ext uri="{FF2B5EF4-FFF2-40B4-BE49-F238E27FC236}">
                    <a16:creationId xmlns:a16="http://schemas.microsoft.com/office/drawing/2014/main" id="{37092DCA-D7EB-1743-9367-37FC14293D83}"/>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2" name="Oval 441">
                <a:extLst>
                  <a:ext uri="{FF2B5EF4-FFF2-40B4-BE49-F238E27FC236}">
                    <a16:creationId xmlns:a16="http://schemas.microsoft.com/office/drawing/2014/main" id="{E8E619BD-3180-3DB1-8750-881A67FE6F03}"/>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3" name="Oval 442">
                <a:extLst>
                  <a:ext uri="{FF2B5EF4-FFF2-40B4-BE49-F238E27FC236}">
                    <a16:creationId xmlns:a16="http://schemas.microsoft.com/office/drawing/2014/main" id="{803B2ECC-03C2-47D2-1DA8-1EFD1C1E7680}"/>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4" name="Oval 443">
                <a:extLst>
                  <a:ext uri="{FF2B5EF4-FFF2-40B4-BE49-F238E27FC236}">
                    <a16:creationId xmlns:a16="http://schemas.microsoft.com/office/drawing/2014/main" id="{842AEAD0-5F59-FDDA-F339-501943B56492}"/>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5" name="Oval 444">
                <a:extLst>
                  <a:ext uri="{FF2B5EF4-FFF2-40B4-BE49-F238E27FC236}">
                    <a16:creationId xmlns:a16="http://schemas.microsoft.com/office/drawing/2014/main" id="{57536564-57D3-DE89-C6B3-EE908F3ACCFC}"/>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6" name="Oval 445">
                <a:extLst>
                  <a:ext uri="{FF2B5EF4-FFF2-40B4-BE49-F238E27FC236}">
                    <a16:creationId xmlns:a16="http://schemas.microsoft.com/office/drawing/2014/main" id="{9F34BFA2-5349-509F-10C2-5D00B9854C26}"/>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6" name="Oval 575">
                <a:extLst>
                  <a:ext uri="{FF2B5EF4-FFF2-40B4-BE49-F238E27FC236}">
                    <a16:creationId xmlns:a16="http://schemas.microsoft.com/office/drawing/2014/main" id="{306AD4FC-0A4A-AC87-A370-C0945000262C}"/>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5" name="Group 184">
              <a:extLst>
                <a:ext uri="{FF2B5EF4-FFF2-40B4-BE49-F238E27FC236}">
                  <a16:creationId xmlns:a16="http://schemas.microsoft.com/office/drawing/2014/main" id="{5334B466-CEC3-1C56-129A-2CDC414CD489}"/>
                </a:ext>
              </a:extLst>
            </p:cNvPr>
            <p:cNvGrpSpPr/>
            <p:nvPr/>
          </p:nvGrpSpPr>
          <p:grpSpPr>
            <a:xfrm>
              <a:off x="7122663" y="1731943"/>
              <a:ext cx="550122" cy="532549"/>
              <a:chOff x="2237720" y="2601157"/>
              <a:chExt cx="550122" cy="532549"/>
            </a:xfrm>
          </p:grpSpPr>
          <p:sp>
            <p:nvSpPr>
              <p:cNvPr id="396" name="Oval 395">
                <a:extLst>
                  <a:ext uri="{FF2B5EF4-FFF2-40B4-BE49-F238E27FC236}">
                    <a16:creationId xmlns:a16="http://schemas.microsoft.com/office/drawing/2014/main" id="{958AA110-236D-599D-DA91-53ED66CFA91E}"/>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7" name="Oval 396">
                <a:extLst>
                  <a:ext uri="{FF2B5EF4-FFF2-40B4-BE49-F238E27FC236}">
                    <a16:creationId xmlns:a16="http://schemas.microsoft.com/office/drawing/2014/main" id="{5EA8F6E3-E696-4795-5169-25A30DF7559F}"/>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8" name="Oval 397">
                <a:extLst>
                  <a:ext uri="{FF2B5EF4-FFF2-40B4-BE49-F238E27FC236}">
                    <a16:creationId xmlns:a16="http://schemas.microsoft.com/office/drawing/2014/main" id="{E8F47A0D-BB4A-5068-6473-673DC219DD13}"/>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9" name="Oval 398">
                <a:extLst>
                  <a:ext uri="{FF2B5EF4-FFF2-40B4-BE49-F238E27FC236}">
                    <a16:creationId xmlns:a16="http://schemas.microsoft.com/office/drawing/2014/main" id="{36F39CC7-B3D4-1EE9-0145-0FA69830A8E1}"/>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0" name="Oval 399">
                <a:extLst>
                  <a:ext uri="{FF2B5EF4-FFF2-40B4-BE49-F238E27FC236}">
                    <a16:creationId xmlns:a16="http://schemas.microsoft.com/office/drawing/2014/main" id="{1AB6F56D-2521-D6A7-66E2-694B2792401C}"/>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1" name="Oval 400">
                <a:extLst>
                  <a:ext uri="{FF2B5EF4-FFF2-40B4-BE49-F238E27FC236}">
                    <a16:creationId xmlns:a16="http://schemas.microsoft.com/office/drawing/2014/main" id="{D81D6A83-9CD7-7A0A-D7A5-9931967F2736}"/>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0" name="Oval 409">
                <a:extLst>
                  <a:ext uri="{FF2B5EF4-FFF2-40B4-BE49-F238E27FC236}">
                    <a16:creationId xmlns:a16="http://schemas.microsoft.com/office/drawing/2014/main" id="{87421A8E-5B5E-43D2-1683-0366A22F6C0F}"/>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1" name="Oval 410">
                <a:extLst>
                  <a:ext uri="{FF2B5EF4-FFF2-40B4-BE49-F238E27FC236}">
                    <a16:creationId xmlns:a16="http://schemas.microsoft.com/office/drawing/2014/main" id="{15FF3EEA-4DFA-7005-B28A-2C7B97022F60}"/>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2" name="Oval 411">
                <a:extLst>
                  <a:ext uri="{FF2B5EF4-FFF2-40B4-BE49-F238E27FC236}">
                    <a16:creationId xmlns:a16="http://schemas.microsoft.com/office/drawing/2014/main" id="{DDF4F213-80FF-60E9-D57C-96B8D8E16D84}"/>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3" name="Oval 412">
                <a:extLst>
                  <a:ext uri="{FF2B5EF4-FFF2-40B4-BE49-F238E27FC236}">
                    <a16:creationId xmlns:a16="http://schemas.microsoft.com/office/drawing/2014/main" id="{CF35B206-0F56-3FAA-AE3C-6BAF0429D70E}"/>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4" name="Oval 413">
                <a:extLst>
                  <a:ext uri="{FF2B5EF4-FFF2-40B4-BE49-F238E27FC236}">
                    <a16:creationId xmlns:a16="http://schemas.microsoft.com/office/drawing/2014/main" id="{15EC101A-FF3D-6FE6-701A-5D7AD32FC396}"/>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5" name="Oval 414">
                <a:extLst>
                  <a:ext uri="{FF2B5EF4-FFF2-40B4-BE49-F238E27FC236}">
                    <a16:creationId xmlns:a16="http://schemas.microsoft.com/office/drawing/2014/main" id="{CAECEADF-CDC0-53A0-CE8C-F4530B31F140}"/>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6" name="Group 185">
              <a:extLst>
                <a:ext uri="{FF2B5EF4-FFF2-40B4-BE49-F238E27FC236}">
                  <a16:creationId xmlns:a16="http://schemas.microsoft.com/office/drawing/2014/main" id="{D959B73F-5F07-601F-01EF-35FE9C455CF4}"/>
                </a:ext>
              </a:extLst>
            </p:cNvPr>
            <p:cNvGrpSpPr/>
            <p:nvPr/>
          </p:nvGrpSpPr>
          <p:grpSpPr>
            <a:xfrm>
              <a:off x="7604748" y="2220742"/>
              <a:ext cx="521113" cy="534314"/>
              <a:chOff x="2719805" y="3089956"/>
              <a:chExt cx="521113" cy="534314"/>
            </a:xfrm>
          </p:grpSpPr>
          <p:sp>
            <p:nvSpPr>
              <p:cNvPr id="187" name="Oval 186">
                <a:extLst>
                  <a:ext uri="{FF2B5EF4-FFF2-40B4-BE49-F238E27FC236}">
                    <a16:creationId xmlns:a16="http://schemas.microsoft.com/office/drawing/2014/main" id="{BD71FAFA-41D8-FC6D-BC66-CF96A2C482C0}"/>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8" name="Oval 187">
                <a:extLst>
                  <a:ext uri="{FF2B5EF4-FFF2-40B4-BE49-F238E27FC236}">
                    <a16:creationId xmlns:a16="http://schemas.microsoft.com/office/drawing/2014/main" id="{D3EDC86D-BD2E-65B7-C23F-2DDA44DB6817}"/>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9" name="Oval 188">
                <a:extLst>
                  <a:ext uri="{FF2B5EF4-FFF2-40B4-BE49-F238E27FC236}">
                    <a16:creationId xmlns:a16="http://schemas.microsoft.com/office/drawing/2014/main" id="{FC5B5261-A70C-CD09-918E-BFBD5BE02996}"/>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0" name="Oval 189">
                <a:extLst>
                  <a:ext uri="{FF2B5EF4-FFF2-40B4-BE49-F238E27FC236}">
                    <a16:creationId xmlns:a16="http://schemas.microsoft.com/office/drawing/2014/main" id="{86358B49-D5C9-DEBF-CB68-3FAE5888E22D}"/>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1" name="Oval 190">
                <a:extLst>
                  <a:ext uri="{FF2B5EF4-FFF2-40B4-BE49-F238E27FC236}">
                    <a16:creationId xmlns:a16="http://schemas.microsoft.com/office/drawing/2014/main" id="{42692771-772A-4F17-7CE9-739BC08570E2}"/>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4" name="Oval 383">
                <a:extLst>
                  <a:ext uri="{FF2B5EF4-FFF2-40B4-BE49-F238E27FC236}">
                    <a16:creationId xmlns:a16="http://schemas.microsoft.com/office/drawing/2014/main" id="{753EEA08-8D32-CBB0-E4D3-CBC268411B24}"/>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5" name="Oval 384">
                <a:extLst>
                  <a:ext uri="{FF2B5EF4-FFF2-40B4-BE49-F238E27FC236}">
                    <a16:creationId xmlns:a16="http://schemas.microsoft.com/office/drawing/2014/main" id="{D72ACCF2-F1E0-9AB0-FD46-D6A954DD1DD0}"/>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6" name="Oval 385">
                <a:extLst>
                  <a:ext uri="{FF2B5EF4-FFF2-40B4-BE49-F238E27FC236}">
                    <a16:creationId xmlns:a16="http://schemas.microsoft.com/office/drawing/2014/main" id="{E7019563-0FD8-A6FF-BA8A-C4FD6E6006FC}"/>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7" name="Oval 386">
                <a:extLst>
                  <a:ext uri="{FF2B5EF4-FFF2-40B4-BE49-F238E27FC236}">
                    <a16:creationId xmlns:a16="http://schemas.microsoft.com/office/drawing/2014/main" id="{66271911-B525-8831-FDD5-7BEA51B33E9C}"/>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8" name="Oval 387">
                <a:extLst>
                  <a:ext uri="{FF2B5EF4-FFF2-40B4-BE49-F238E27FC236}">
                    <a16:creationId xmlns:a16="http://schemas.microsoft.com/office/drawing/2014/main" id="{13930E06-5E90-EB09-4A60-789EF259F658}"/>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9" name="Oval 388">
                <a:extLst>
                  <a:ext uri="{FF2B5EF4-FFF2-40B4-BE49-F238E27FC236}">
                    <a16:creationId xmlns:a16="http://schemas.microsoft.com/office/drawing/2014/main" id="{8C09239A-D6E0-A5CD-2415-4357BF3B6116}"/>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0" name="Oval 389">
                <a:extLst>
                  <a:ext uri="{FF2B5EF4-FFF2-40B4-BE49-F238E27FC236}">
                    <a16:creationId xmlns:a16="http://schemas.microsoft.com/office/drawing/2014/main" id="{872FBF71-D401-2374-9B39-F32B7D0A270B}"/>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1" name="Oval 390">
                <a:extLst>
                  <a:ext uri="{FF2B5EF4-FFF2-40B4-BE49-F238E27FC236}">
                    <a16:creationId xmlns:a16="http://schemas.microsoft.com/office/drawing/2014/main" id="{0D8F3B15-F9A2-84B3-33CA-65216AD55B97}"/>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2" name="Oval 391">
                <a:extLst>
                  <a:ext uri="{FF2B5EF4-FFF2-40B4-BE49-F238E27FC236}">
                    <a16:creationId xmlns:a16="http://schemas.microsoft.com/office/drawing/2014/main" id="{3598904D-D59C-E1B9-A1CB-00F8EC4BD576}"/>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3" name="Oval 392">
                <a:extLst>
                  <a:ext uri="{FF2B5EF4-FFF2-40B4-BE49-F238E27FC236}">
                    <a16:creationId xmlns:a16="http://schemas.microsoft.com/office/drawing/2014/main" id="{F70C1C17-A5BE-0D65-11CB-734E58EDFACC}"/>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4" name="Oval 393">
                <a:extLst>
                  <a:ext uri="{FF2B5EF4-FFF2-40B4-BE49-F238E27FC236}">
                    <a16:creationId xmlns:a16="http://schemas.microsoft.com/office/drawing/2014/main" id="{CBADAE59-F2AE-4454-82CB-AF75A3E5F9AB}"/>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5" name="Oval 394">
                <a:extLst>
                  <a:ext uri="{FF2B5EF4-FFF2-40B4-BE49-F238E27FC236}">
                    <a16:creationId xmlns:a16="http://schemas.microsoft.com/office/drawing/2014/main" id="{72B7CEC7-CC52-B8E6-61B6-A55346DAEA61}"/>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grpSp>
        <p:nvGrpSpPr>
          <p:cNvPr id="655" name="Group 654">
            <a:extLst>
              <a:ext uri="{FF2B5EF4-FFF2-40B4-BE49-F238E27FC236}">
                <a16:creationId xmlns:a16="http://schemas.microsoft.com/office/drawing/2014/main" id="{FFD9C2FE-CD18-B5A5-972C-B76A6FC52222}"/>
              </a:ext>
            </a:extLst>
          </p:cNvPr>
          <p:cNvGrpSpPr/>
          <p:nvPr/>
        </p:nvGrpSpPr>
        <p:grpSpPr>
          <a:xfrm>
            <a:off x="6009038" y="3147227"/>
            <a:ext cx="2210062" cy="1434092"/>
            <a:chOff x="8817829" y="3072841"/>
            <a:chExt cx="2219891" cy="1434092"/>
          </a:xfrm>
        </p:grpSpPr>
        <p:grpSp>
          <p:nvGrpSpPr>
            <p:cNvPr id="656" name="Group 655">
              <a:extLst>
                <a:ext uri="{FF2B5EF4-FFF2-40B4-BE49-F238E27FC236}">
                  <a16:creationId xmlns:a16="http://schemas.microsoft.com/office/drawing/2014/main" id="{F83860F3-FB7D-635B-D653-7C702C5DCDB9}"/>
                </a:ext>
              </a:extLst>
            </p:cNvPr>
            <p:cNvGrpSpPr/>
            <p:nvPr/>
          </p:nvGrpSpPr>
          <p:grpSpPr>
            <a:xfrm>
              <a:off x="8817829" y="3438162"/>
              <a:ext cx="2219891" cy="1068771"/>
              <a:chOff x="8927783" y="2739662"/>
              <a:chExt cx="2219891" cy="1068771"/>
            </a:xfrm>
          </p:grpSpPr>
          <p:sp>
            <p:nvSpPr>
              <p:cNvPr id="658" name="Oval 657">
                <a:extLst>
                  <a:ext uri="{FF2B5EF4-FFF2-40B4-BE49-F238E27FC236}">
                    <a16:creationId xmlns:a16="http://schemas.microsoft.com/office/drawing/2014/main" id="{06D817B2-7B9D-DA6E-20BF-CCFAF2749448}"/>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659" name="Oval 658">
                <a:extLst>
                  <a:ext uri="{FF2B5EF4-FFF2-40B4-BE49-F238E27FC236}">
                    <a16:creationId xmlns:a16="http://schemas.microsoft.com/office/drawing/2014/main" id="{533C898A-FDD5-D254-F08E-C24B459D585B}"/>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0" name="Oval 659">
                <a:extLst>
                  <a:ext uri="{FF2B5EF4-FFF2-40B4-BE49-F238E27FC236}">
                    <a16:creationId xmlns:a16="http://schemas.microsoft.com/office/drawing/2014/main" id="{4EF065A6-36D7-DEFA-CF93-8A607A6B4534}"/>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1" name="Oval 660">
                <a:extLst>
                  <a:ext uri="{FF2B5EF4-FFF2-40B4-BE49-F238E27FC236}">
                    <a16:creationId xmlns:a16="http://schemas.microsoft.com/office/drawing/2014/main" id="{73D8BB2A-926A-1007-94DF-D49FCBB87C31}"/>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2" name="Oval 661">
                <a:extLst>
                  <a:ext uri="{FF2B5EF4-FFF2-40B4-BE49-F238E27FC236}">
                    <a16:creationId xmlns:a16="http://schemas.microsoft.com/office/drawing/2014/main" id="{3520256A-8EAF-9D99-BF0A-5CE4F1B40C89}"/>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3" name="Oval 662">
                <a:extLst>
                  <a:ext uri="{FF2B5EF4-FFF2-40B4-BE49-F238E27FC236}">
                    <a16:creationId xmlns:a16="http://schemas.microsoft.com/office/drawing/2014/main" id="{D672C63A-A2CA-B642-46DA-91C8B6BC48B2}"/>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4" name="Oval 663">
                <a:extLst>
                  <a:ext uri="{FF2B5EF4-FFF2-40B4-BE49-F238E27FC236}">
                    <a16:creationId xmlns:a16="http://schemas.microsoft.com/office/drawing/2014/main" id="{D38DF855-AAE5-1DB7-6A20-6209EE0E310D}"/>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5" name="Oval 664">
                <a:extLst>
                  <a:ext uri="{FF2B5EF4-FFF2-40B4-BE49-F238E27FC236}">
                    <a16:creationId xmlns:a16="http://schemas.microsoft.com/office/drawing/2014/main" id="{8B4DD29C-B19C-A94B-9BE6-7D6D93DB5FF8}"/>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6" name="Oval 665">
                <a:extLst>
                  <a:ext uri="{FF2B5EF4-FFF2-40B4-BE49-F238E27FC236}">
                    <a16:creationId xmlns:a16="http://schemas.microsoft.com/office/drawing/2014/main" id="{514B643D-80FB-DB78-9D68-ABD20B7C7139}"/>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7" name="Oval 666">
                <a:extLst>
                  <a:ext uri="{FF2B5EF4-FFF2-40B4-BE49-F238E27FC236}">
                    <a16:creationId xmlns:a16="http://schemas.microsoft.com/office/drawing/2014/main" id="{A8E1B3C5-6B9F-4EF1-F03F-A2F5EF1981A2}"/>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8" name="Oval 667">
                <a:extLst>
                  <a:ext uri="{FF2B5EF4-FFF2-40B4-BE49-F238E27FC236}">
                    <a16:creationId xmlns:a16="http://schemas.microsoft.com/office/drawing/2014/main" id="{4D7255A3-53B7-2218-6256-BC85C9326070}"/>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9" name="Oval 668">
                <a:extLst>
                  <a:ext uri="{FF2B5EF4-FFF2-40B4-BE49-F238E27FC236}">
                    <a16:creationId xmlns:a16="http://schemas.microsoft.com/office/drawing/2014/main" id="{1F61F4FE-F719-40F6-2AA9-81C59BF5D970}"/>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0" name="Oval 669">
                <a:extLst>
                  <a:ext uri="{FF2B5EF4-FFF2-40B4-BE49-F238E27FC236}">
                    <a16:creationId xmlns:a16="http://schemas.microsoft.com/office/drawing/2014/main" id="{6D186DF3-1716-BCFC-1AB4-D15803618ED0}"/>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1" name="Oval 670">
                <a:extLst>
                  <a:ext uri="{FF2B5EF4-FFF2-40B4-BE49-F238E27FC236}">
                    <a16:creationId xmlns:a16="http://schemas.microsoft.com/office/drawing/2014/main" id="{5A22876F-297D-98B6-6515-396EE483C94E}"/>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2" name="Oval 671">
                <a:extLst>
                  <a:ext uri="{FF2B5EF4-FFF2-40B4-BE49-F238E27FC236}">
                    <a16:creationId xmlns:a16="http://schemas.microsoft.com/office/drawing/2014/main" id="{95F50B8C-C5D2-F8B5-F29F-9D7742247600}"/>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3" name="Oval 672">
                <a:extLst>
                  <a:ext uri="{FF2B5EF4-FFF2-40B4-BE49-F238E27FC236}">
                    <a16:creationId xmlns:a16="http://schemas.microsoft.com/office/drawing/2014/main" id="{3FB797A4-A0F4-B2AF-37A2-7AC04BAABE3D}"/>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4" name="Oval 673">
                <a:extLst>
                  <a:ext uri="{FF2B5EF4-FFF2-40B4-BE49-F238E27FC236}">
                    <a16:creationId xmlns:a16="http://schemas.microsoft.com/office/drawing/2014/main" id="{36980052-4FC8-425A-B65D-3BB58433BD9E}"/>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5" name="Oval 674">
                <a:extLst>
                  <a:ext uri="{FF2B5EF4-FFF2-40B4-BE49-F238E27FC236}">
                    <a16:creationId xmlns:a16="http://schemas.microsoft.com/office/drawing/2014/main" id="{7360ACA2-7419-D8D6-A447-AF87F3A84249}"/>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6" name="Oval 675">
                <a:extLst>
                  <a:ext uri="{FF2B5EF4-FFF2-40B4-BE49-F238E27FC236}">
                    <a16:creationId xmlns:a16="http://schemas.microsoft.com/office/drawing/2014/main" id="{C36F4855-9D18-A35D-1859-56497AE43BA2}"/>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7" name="Oval 676">
                <a:extLst>
                  <a:ext uri="{FF2B5EF4-FFF2-40B4-BE49-F238E27FC236}">
                    <a16:creationId xmlns:a16="http://schemas.microsoft.com/office/drawing/2014/main" id="{ED2A2906-C129-35B2-4C29-E91F7992047A}"/>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8" name="Oval 677">
                <a:extLst>
                  <a:ext uri="{FF2B5EF4-FFF2-40B4-BE49-F238E27FC236}">
                    <a16:creationId xmlns:a16="http://schemas.microsoft.com/office/drawing/2014/main" id="{E487BBA7-DDC1-51D6-73D1-7B3A132B3366}"/>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9" name="Oval 678">
                <a:extLst>
                  <a:ext uri="{FF2B5EF4-FFF2-40B4-BE49-F238E27FC236}">
                    <a16:creationId xmlns:a16="http://schemas.microsoft.com/office/drawing/2014/main" id="{CD7BBFC8-DEEA-FE24-F50F-796F3E8791BC}"/>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0" name="Oval 679">
                <a:extLst>
                  <a:ext uri="{FF2B5EF4-FFF2-40B4-BE49-F238E27FC236}">
                    <a16:creationId xmlns:a16="http://schemas.microsoft.com/office/drawing/2014/main" id="{D2217F38-CE2D-E2AD-E889-AA15D34FB407}"/>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1" name="Oval 680">
                <a:extLst>
                  <a:ext uri="{FF2B5EF4-FFF2-40B4-BE49-F238E27FC236}">
                    <a16:creationId xmlns:a16="http://schemas.microsoft.com/office/drawing/2014/main" id="{820B7A65-983F-B716-4F97-0000F1705537}"/>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2" name="Oval 681">
                <a:extLst>
                  <a:ext uri="{FF2B5EF4-FFF2-40B4-BE49-F238E27FC236}">
                    <a16:creationId xmlns:a16="http://schemas.microsoft.com/office/drawing/2014/main" id="{B9F76A2A-1E79-45C9-3184-5995506FB408}"/>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3" name="Oval 682">
                <a:extLst>
                  <a:ext uri="{FF2B5EF4-FFF2-40B4-BE49-F238E27FC236}">
                    <a16:creationId xmlns:a16="http://schemas.microsoft.com/office/drawing/2014/main" id="{CE04DEF2-2C7C-DD37-322D-499851DBD701}"/>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4" name="Oval 683">
                <a:extLst>
                  <a:ext uri="{FF2B5EF4-FFF2-40B4-BE49-F238E27FC236}">
                    <a16:creationId xmlns:a16="http://schemas.microsoft.com/office/drawing/2014/main" id="{87832671-69C2-3676-FF45-529A6E580DF3}"/>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5" name="Oval 684">
                <a:extLst>
                  <a:ext uri="{FF2B5EF4-FFF2-40B4-BE49-F238E27FC236}">
                    <a16:creationId xmlns:a16="http://schemas.microsoft.com/office/drawing/2014/main" id="{8FCA755B-DA5E-EB8A-827E-2F5828CFE25F}"/>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6" name="Oval 685">
                <a:extLst>
                  <a:ext uri="{FF2B5EF4-FFF2-40B4-BE49-F238E27FC236}">
                    <a16:creationId xmlns:a16="http://schemas.microsoft.com/office/drawing/2014/main" id="{38EC8957-1ABE-1F91-4D2D-BA9E24FA4780}"/>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7" name="Oval 686">
                <a:extLst>
                  <a:ext uri="{FF2B5EF4-FFF2-40B4-BE49-F238E27FC236}">
                    <a16:creationId xmlns:a16="http://schemas.microsoft.com/office/drawing/2014/main" id="{6B7450C4-AA41-8E63-0DF9-F98841C1CF6C}"/>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8" name="Oval 687">
                <a:extLst>
                  <a:ext uri="{FF2B5EF4-FFF2-40B4-BE49-F238E27FC236}">
                    <a16:creationId xmlns:a16="http://schemas.microsoft.com/office/drawing/2014/main" id="{5A7309D2-F05C-A020-E4FB-4C5EFC87D967}"/>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9" name="Rectangle 688">
                <a:extLst>
                  <a:ext uri="{FF2B5EF4-FFF2-40B4-BE49-F238E27FC236}">
                    <a16:creationId xmlns:a16="http://schemas.microsoft.com/office/drawing/2014/main" id="{54D47A3A-1D0F-90CD-85AD-7B0702393CCF}"/>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0" name="Oval 689">
                <a:extLst>
                  <a:ext uri="{FF2B5EF4-FFF2-40B4-BE49-F238E27FC236}">
                    <a16:creationId xmlns:a16="http://schemas.microsoft.com/office/drawing/2014/main" id="{EB399584-6E88-D5FA-65D3-57DB6076D42C}"/>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1" name="Oval 690">
                <a:extLst>
                  <a:ext uri="{FF2B5EF4-FFF2-40B4-BE49-F238E27FC236}">
                    <a16:creationId xmlns:a16="http://schemas.microsoft.com/office/drawing/2014/main" id="{B56CAA40-7962-0D1A-8FB6-406B51DCC78D}"/>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2" name="Oval 691">
                <a:extLst>
                  <a:ext uri="{FF2B5EF4-FFF2-40B4-BE49-F238E27FC236}">
                    <a16:creationId xmlns:a16="http://schemas.microsoft.com/office/drawing/2014/main" id="{0DC35A5F-A42B-B46A-D1C9-78D8AB713A5F}"/>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3" name="Oval 692">
                <a:extLst>
                  <a:ext uri="{FF2B5EF4-FFF2-40B4-BE49-F238E27FC236}">
                    <a16:creationId xmlns:a16="http://schemas.microsoft.com/office/drawing/2014/main" id="{2C5F197B-D7D1-4669-A475-B4793FB524E9}"/>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4" name="Oval 693">
                <a:extLst>
                  <a:ext uri="{FF2B5EF4-FFF2-40B4-BE49-F238E27FC236}">
                    <a16:creationId xmlns:a16="http://schemas.microsoft.com/office/drawing/2014/main" id="{F1EC455F-D3CC-3433-A8DF-6DCB86533D7B}"/>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5" name="Oval 694">
                <a:extLst>
                  <a:ext uri="{FF2B5EF4-FFF2-40B4-BE49-F238E27FC236}">
                    <a16:creationId xmlns:a16="http://schemas.microsoft.com/office/drawing/2014/main" id="{8EA2BAAB-A15D-B47A-4082-25BDCB3BAA67}"/>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6" name="Oval 695">
                <a:extLst>
                  <a:ext uri="{FF2B5EF4-FFF2-40B4-BE49-F238E27FC236}">
                    <a16:creationId xmlns:a16="http://schemas.microsoft.com/office/drawing/2014/main" id="{8BBD8E0F-F695-E99F-3D9E-60482CA3E9DA}"/>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7" name="Oval 696">
                <a:extLst>
                  <a:ext uri="{FF2B5EF4-FFF2-40B4-BE49-F238E27FC236}">
                    <a16:creationId xmlns:a16="http://schemas.microsoft.com/office/drawing/2014/main" id="{396D2A86-95DF-1F80-ADD5-CE5CC0C31EE3}"/>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8" name="Oval 697">
                <a:extLst>
                  <a:ext uri="{FF2B5EF4-FFF2-40B4-BE49-F238E27FC236}">
                    <a16:creationId xmlns:a16="http://schemas.microsoft.com/office/drawing/2014/main" id="{ED3F93C9-12C7-6330-1B25-8F915DB06ECF}"/>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9" name="Oval 698">
                <a:extLst>
                  <a:ext uri="{FF2B5EF4-FFF2-40B4-BE49-F238E27FC236}">
                    <a16:creationId xmlns:a16="http://schemas.microsoft.com/office/drawing/2014/main" id="{A935A5C8-3436-2A18-16A3-0541EB817629}"/>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0" name="Oval 699">
                <a:extLst>
                  <a:ext uri="{FF2B5EF4-FFF2-40B4-BE49-F238E27FC236}">
                    <a16:creationId xmlns:a16="http://schemas.microsoft.com/office/drawing/2014/main" id="{BA8136AF-7E5E-E99D-35BF-6357081EB95F}"/>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1" name="Oval 700">
                <a:extLst>
                  <a:ext uri="{FF2B5EF4-FFF2-40B4-BE49-F238E27FC236}">
                    <a16:creationId xmlns:a16="http://schemas.microsoft.com/office/drawing/2014/main" id="{B8BEA3A6-A71C-3491-55B9-D2631359DB76}"/>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2" name="Oval 701">
                <a:extLst>
                  <a:ext uri="{FF2B5EF4-FFF2-40B4-BE49-F238E27FC236}">
                    <a16:creationId xmlns:a16="http://schemas.microsoft.com/office/drawing/2014/main" id="{443FEB9E-E6EC-B509-4FDF-9315EE047F6A}"/>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3" name="Oval 702">
                <a:extLst>
                  <a:ext uri="{FF2B5EF4-FFF2-40B4-BE49-F238E27FC236}">
                    <a16:creationId xmlns:a16="http://schemas.microsoft.com/office/drawing/2014/main" id="{E2278B0D-B1CC-D2AA-5B11-14304138C6FC}"/>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4" name="Oval 703">
                <a:extLst>
                  <a:ext uri="{FF2B5EF4-FFF2-40B4-BE49-F238E27FC236}">
                    <a16:creationId xmlns:a16="http://schemas.microsoft.com/office/drawing/2014/main" id="{09925BF2-458B-15F3-348F-73F5C1830068}"/>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5" name="Oval 704">
                <a:extLst>
                  <a:ext uri="{FF2B5EF4-FFF2-40B4-BE49-F238E27FC236}">
                    <a16:creationId xmlns:a16="http://schemas.microsoft.com/office/drawing/2014/main" id="{425B68E6-196C-1872-E484-A90D16B4319C}"/>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6" name="Oval 705">
                <a:extLst>
                  <a:ext uri="{FF2B5EF4-FFF2-40B4-BE49-F238E27FC236}">
                    <a16:creationId xmlns:a16="http://schemas.microsoft.com/office/drawing/2014/main" id="{E13D42DB-3EB6-AB86-3FA3-5B5D5A78C58D}"/>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7" name="Oval 706">
                <a:extLst>
                  <a:ext uri="{FF2B5EF4-FFF2-40B4-BE49-F238E27FC236}">
                    <a16:creationId xmlns:a16="http://schemas.microsoft.com/office/drawing/2014/main" id="{EA70D1C0-D8E2-7A2D-518B-3E1D8C01C97F}"/>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8" name="Oval 707">
                <a:extLst>
                  <a:ext uri="{FF2B5EF4-FFF2-40B4-BE49-F238E27FC236}">
                    <a16:creationId xmlns:a16="http://schemas.microsoft.com/office/drawing/2014/main" id="{2C395EA4-7874-DAD7-3251-44FB6A43BF80}"/>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9" name="Oval 708">
                <a:extLst>
                  <a:ext uri="{FF2B5EF4-FFF2-40B4-BE49-F238E27FC236}">
                    <a16:creationId xmlns:a16="http://schemas.microsoft.com/office/drawing/2014/main" id="{3E0A4D49-2B47-F49A-3EF8-316CA4C83A26}"/>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0" name="Oval 709">
                <a:extLst>
                  <a:ext uri="{FF2B5EF4-FFF2-40B4-BE49-F238E27FC236}">
                    <a16:creationId xmlns:a16="http://schemas.microsoft.com/office/drawing/2014/main" id="{2333FE06-1DDE-9B0F-7104-00714555978A}"/>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1" name="Oval 710">
                <a:extLst>
                  <a:ext uri="{FF2B5EF4-FFF2-40B4-BE49-F238E27FC236}">
                    <a16:creationId xmlns:a16="http://schemas.microsoft.com/office/drawing/2014/main" id="{38ACD288-2AE6-C556-C123-BAAD8EBB06DE}"/>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2" name="Oval 711">
                <a:extLst>
                  <a:ext uri="{FF2B5EF4-FFF2-40B4-BE49-F238E27FC236}">
                    <a16:creationId xmlns:a16="http://schemas.microsoft.com/office/drawing/2014/main" id="{7E584F28-82F5-04C1-401B-53AF0B2B489B}"/>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3" name="Oval 712">
                <a:extLst>
                  <a:ext uri="{FF2B5EF4-FFF2-40B4-BE49-F238E27FC236}">
                    <a16:creationId xmlns:a16="http://schemas.microsoft.com/office/drawing/2014/main" id="{2B9D28B7-186A-C460-2D47-93530177051A}"/>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4" name="Oval 713">
                <a:extLst>
                  <a:ext uri="{FF2B5EF4-FFF2-40B4-BE49-F238E27FC236}">
                    <a16:creationId xmlns:a16="http://schemas.microsoft.com/office/drawing/2014/main" id="{1A5D3EF9-0296-BC58-424E-7954BA337FCE}"/>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5" name="Oval 714">
                <a:extLst>
                  <a:ext uri="{FF2B5EF4-FFF2-40B4-BE49-F238E27FC236}">
                    <a16:creationId xmlns:a16="http://schemas.microsoft.com/office/drawing/2014/main" id="{74C35383-BF3B-7FF9-CCAC-756E85ED06FC}"/>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6" name="Oval 715">
                <a:extLst>
                  <a:ext uri="{FF2B5EF4-FFF2-40B4-BE49-F238E27FC236}">
                    <a16:creationId xmlns:a16="http://schemas.microsoft.com/office/drawing/2014/main" id="{88C7D1D4-CBB5-CF42-2A99-EEA4525384C4}"/>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7" name="Oval 716">
                <a:extLst>
                  <a:ext uri="{FF2B5EF4-FFF2-40B4-BE49-F238E27FC236}">
                    <a16:creationId xmlns:a16="http://schemas.microsoft.com/office/drawing/2014/main" id="{A96F482D-5123-C3A4-3480-D06FB4C41DAD}"/>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8" name="Oval 717">
                <a:extLst>
                  <a:ext uri="{FF2B5EF4-FFF2-40B4-BE49-F238E27FC236}">
                    <a16:creationId xmlns:a16="http://schemas.microsoft.com/office/drawing/2014/main" id="{2018CC9F-00BF-89DE-8947-94653D7C771A}"/>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9" name="Oval 718">
                <a:extLst>
                  <a:ext uri="{FF2B5EF4-FFF2-40B4-BE49-F238E27FC236}">
                    <a16:creationId xmlns:a16="http://schemas.microsoft.com/office/drawing/2014/main" id="{2FA0C0FA-99C1-FE92-DB3A-192B36BBA652}"/>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0" name="Oval 719">
                <a:extLst>
                  <a:ext uri="{FF2B5EF4-FFF2-40B4-BE49-F238E27FC236}">
                    <a16:creationId xmlns:a16="http://schemas.microsoft.com/office/drawing/2014/main" id="{504061A1-6B4A-4DE6-85C5-68E0A2B33F06}"/>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1" name="Rectangle 720">
                <a:extLst>
                  <a:ext uri="{FF2B5EF4-FFF2-40B4-BE49-F238E27FC236}">
                    <a16:creationId xmlns:a16="http://schemas.microsoft.com/office/drawing/2014/main" id="{1579A5B8-C561-BF26-4F65-6E1A5737301B}"/>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657" name="TextBox 656">
              <a:extLst>
                <a:ext uri="{FF2B5EF4-FFF2-40B4-BE49-F238E27FC236}">
                  <a16:creationId xmlns:a16="http://schemas.microsoft.com/office/drawing/2014/main" id="{31FECDAE-10C7-2048-36BA-C075DA7EE94C}"/>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cxnSp>
        <p:nvCxnSpPr>
          <p:cNvPr id="722" name="Straight Arrow Connector 721">
            <a:extLst>
              <a:ext uri="{FF2B5EF4-FFF2-40B4-BE49-F238E27FC236}">
                <a16:creationId xmlns:a16="http://schemas.microsoft.com/office/drawing/2014/main" id="{08282CA2-FAE9-7E25-55F6-86CD4B055536}"/>
              </a:ext>
            </a:extLst>
          </p:cNvPr>
          <p:cNvCxnSpPr/>
          <p:nvPr/>
        </p:nvCxnSpPr>
        <p:spPr>
          <a:xfrm flipV="1">
            <a:off x="3843399" y="3075056"/>
            <a:ext cx="1916348" cy="38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3" name="TextBox 722">
            <a:extLst>
              <a:ext uri="{FF2B5EF4-FFF2-40B4-BE49-F238E27FC236}">
                <a16:creationId xmlns:a16="http://schemas.microsoft.com/office/drawing/2014/main" id="{264DDC18-73D3-21DC-1280-934188D94A2D}"/>
              </a:ext>
            </a:extLst>
          </p:cNvPr>
          <p:cNvSpPr txBox="1"/>
          <p:nvPr/>
        </p:nvSpPr>
        <p:spPr>
          <a:xfrm>
            <a:off x="3871061" y="2625201"/>
            <a:ext cx="1851789" cy="369332"/>
          </a:xfrm>
          <a:prstGeom prst="rect">
            <a:avLst/>
          </a:prstGeom>
          <a:noFill/>
        </p:spPr>
        <p:txBody>
          <a:bodyPr wrap="none" rtlCol="0">
            <a:spAutoFit/>
          </a:bodyPr>
          <a:lstStyle/>
          <a:p>
            <a:r>
              <a:rPr lang="en-US" dirty="0"/>
              <a:t>Homogenization</a:t>
            </a:r>
          </a:p>
        </p:txBody>
      </p:sp>
      <p:sp>
        <p:nvSpPr>
          <p:cNvPr id="724" name="TextBox 723">
            <a:extLst>
              <a:ext uri="{FF2B5EF4-FFF2-40B4-BE49-F238E27FC236}">
                <a16:creationId xmlns:a16="http://schemas.microsoft.com/office/drawing/2014/main" id="{F337879A-CDEB-28D1-CBB6-E926D1F5C138}"/>
              </a:ext>
            </a:extLst>
          </p:cNvPr>
          <p:cNvSpPr txBox="1"/>
          <p:nvPr/>
        </p:nvSpPr>
        <p:spPr>
          <a:xfrm>
            <a:off x="3989055" y="3494318"/>
            <a:ext cx="1603965" cy="369332"/>
          </a:xfrm>
          <a:prstGeom prst="rect">
            <a:avLst/>
          </a:prstGeom>
          <a:noFill/>
        </p:spPr>
        <p:txBody>
          <a:bodyPr wrap="none" rtlCol="0">
            <a:spAutoFit/>
          </a:bodyPr>
          <a:lstStyle/>
          <a:p>
            <a:r>
              <a:rPr lang="en-US" dirty="0"/>
              <a:t>Differentiation</a:t>
            </a:r>
          </a:p>
        </p:txBody>
      </p:sp>
      <p:cxnSp>
        <p:nvCxnSpPr>
          <p:cNvPr id="725" name="Straight Arrow Connector 724">
            <a:extLst>
              <a:ext uri="{FF2B5EF4-FFF2-40B4-BE49-F238E27FC236}">
                <a16:creationId xmlns:a16="http://schemas.microsoft.com/office/drawing/2014/main" id="{7F973BB8-ED3F-1385-A6B5-AEBEDE1D7713}"/>
              </a:ext>
            </a:extLst>
          </p:cNvPr>
          <p:cNvCxnSpPr>
            <a:cxnSpLocks/>
          </p:cNvCxnSpPr>
          <p:nvPr/>
        </p:nvCxnSpPr>
        <p:spPr>
          <a:xfrm flipH="1">
            <a:off x="3778378" y="3323718"/>
            <a:ext cx="1687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2962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Species </a:t>
            </a:r>
            <a:r>
              <a:rPr lang="en-US" b="1" dirty="0">
                <a:solidFill>
                  <a:schemeClr val="tx1"/>
                </a:solidFill>
              </a:rPr>
              <a:t>spreads</a:t>
            </a:r>
            <a:r>
              <a:rPr lang="en-US" dirty="0">
                <a:solidFill>
                  <a:schemeClr val="tx1"/>
                </a:solidFill>
              </a:rPr>
              <a:t>, </a:t>
            </a:r>
            <a:r>
              <a:rPr lang="en-US" b="1" dirty="0">
                <a:solidFill>
                  <a:schemeClr val="tx1"/>
                </a:solidFill>
              </a:rPr>
              <a:t>invasions</a:t>
            </a:r>
            <a:r>
              <a:rPr lang="en-US" b="1" dirty="0"/>
              <a:t>, and extinctions </a:t>
            </a:r>
            <a:r>
              <a:rPr lang="en-US" dirty="0">
                <a:solidFill>
                  <a:schemeClr val="tx1"/>
                </a:solidFill>
              </a:rPr>
              <a:t>as the driving force of homogenization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EF67D294-5827-E12A-D2AB-148AAFD34FF1}"/>
              </a:ext>
            </a:extLst>
          </p:cNvPr>
          <p:cNvPicPr>
            <a:picLocks noChangeAspect="1"/>
          </p:cNvPicPr>
          <p:nvPr/>
        </p:nvPicPr>
        <p:blipFill>
          <a:blip r:embed="rId3"/>
          <a:stretch>
            <a:fillRect/>
          </a:stretch>
        </p:blipFill>
        <p:spPr>
          <a:xfrm>
            <a:off x="6031556" y="795309"/>
            <a:ext cx="5402561" cy="5587844"/>
          </a:xfrm>
          <a:prstGeom prst="rect">
            <a:avLst/>
          </a:prstGeom>
        </p:spPr>
      </p:pic>
      <p:sp>
        <p:nvSpPr>
          <p:cNvPr id="8" name="TextBox 7">
            <a:extLst>
              <a:ext uri="{FF2B5EF4-FFF2-40B4-BE49-F238E27FC236}">
                <a16:creationId xmlns:a16="http://schemas.microsoft.com/office/drawing/2014/main" id="{4759AF42-D67D-4E0F-89A9-CB0466BEA70E}"/>
              </a:ext>
            </a:extLst>
          </p:cNvPr>
          <p:cNvSpPr txBox="1"/>
          <p:nvPr/>
        </p:nvSpPr>
        <p:spPr>
          <a:xfrm>
            <a:off x="284014" y="6125255"/>
            <a:ext cx="5459315" cy="338554"/>
          </a:xfrm>
          <a:prstGeom prst="rect">
            <a:avLst/>
          </a:prstGeom>
          <a:noFill/>
        </p:spPr>
        <p:txBody>
          <a:bodyPr wrap="none" rtlCol="0">
            <a:spAutoFit/>
          </a:bodyPr>
          <a:lstStyle/>
          <a:p>
            <a:r>
              <a:rPr lang="en-US" sz="1600" dirty="0"/>
              <a:t>Olden et al. (2011) Chapter in</a:t>
            </a:r>
            <a:r>
              <a:rPr lang="en-US" sz="1600" i="1" dirty="0"/>
              <a:t> Conservation Biogeography</a:t>
            </a:r>
          </a:p>
        </p:txBody>
      </p:sp>
      <p:cxnSp>
        <p:nvCxnSpPr>
          <p:cNvPr id="9" name="Straight Connector 8">
            <a:extLst>
              <a:ext uri="{FF2B5EF4-FFF2-40B4-BE49-F238E27FC236}">
                <a16:creationId xmlns:a16="http://schemas.microsoft.com/office/drawing/2014/main" id="{DC9ABA41-9C47-92E2-91D1-AB1E4BCCA37C}"/>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997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We can measure </a:t>
            </a:r>
            <a:r>
              <a:rPr lang="en-US" dirty="0" err="1">
                <a:solidFill>
                  <a:schemeClr val="tx1"/>
                </a:solidFill>
              </a:rPr>
              <a:t>homogeneization</a:t>
            </a:r>
            <a:r>
              <a:rPr lang="en-US" dirty="0">
                <a:solidFill>
                  <a:schemeClr val="tx1"/>
                </a:solidFill>
              </a:rPr>
              <a:t> vs differentiation using beta, alpha, and gamma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22" name="Group 21">
            <a:extLst>
              <a:ext uri="{FF2B5EF4-FFF2-40B4-BE49-F238E27FC236}">
                <a16:creationId xmlns:a16="http://schemas.microsoft.com/office/drawing/2014/main" id="{C2E3AAFD-6D4A-0F8B-42EA-310F1B0993F9}"/>
              </a:ext>
            </a:extLst>
          </p:cNvPr>
          <p:cNvGrpSpPr/>
          <p:nvPr/>
        </p:nvGrpSpPr>
        <p:grpSpPr>
          <a:xfrm>
            <a:off x="5166361" y="1097110"/>
            <a:ext cx="2850540" cy="2793528"/>
            <a:chOff x="6252911" y="1297723"/>
            <a:chExt cx="2850540" cy="2793528"/>
          </a:xfrm>
        </p:grpSpPr>
        <p:pic>
          <p:nvPicPr>
            <p:cNvPr id="16" name="Picture 15">
              <a:extLst>
                <a:ext uri="{FF2B5EF4-FFF2-40B4-BE49-F238E27FC236}">
                  <a16:creationId xmlns:a16="http://schemas.microsoft.com/office/drawing/2014/main" id="{7EB71B8D-D57A-2AFC-9397-3CF8E365C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912" y="1297723"/>
              <a:ext cx="2850539" cy="2793528"/>
            </a:xfrm>
            <a:prstGeom prst="rect">
              <a:avLst/>
            </a:prstGeom>
          </p:spPr>
        </p:pic>
        <p:sp>
          <p:nvSpPr>
            <p:cNvPr id="17" name="TextBox 16">
              <a:extLst>
                <a:ext uri="{FF2B5EF4-FFF2-40B4-BE49-F238E27FC236}">
                  <a16:creationId xmlns:a16="http://schemas.microsoft.com/office/drawing/2014/main" id="{DB6AF325-E784-2BE0-18F8-6424795CB36E}"/>
                </a:ext>
              </a:extLst>
            </p:cNvPr>
            <p:cNvSpPr txBox="1"/>
            <p:nvPr/>
          </p:nvSpPr>
          <p:spPr>
            <a:xfrm>
              <a:off x="7258050" y="3429000"/>
              <a:ext cx="492443" cy="369332"/>
            </a:xfrm>
            <a:prstGeom prst="rect">
              <a:avLst/>
            </a:prstGeom>
            <a:noFill/>
          </p:spPr>
          <p:txBody>
            <a:bodyPr wrap="none" rtlCol="0">
              <a:spAutoFit/>
            </a:bodyPr>
            <a:lstStyle/>
            <a:p>
              <a:r>
                <a:rPr lang="en-US" dirty="0"/>
                <a:t>log</a:t>
              </a:r>
            </a:p>
          </p:txBody>
        </p:sp>
        <p:sp>
          <p:nvSpPr>
            <p:cNvPr id="19" name="TextBox 18">
              <a:extLst>
                <a:ext uri="{FF2B5EF4-FFF2-40B4-BE49-F238E27FC236}">
                  <a16:creationId xmlns:a16="http://schemas.microsoft.com/office/drawing/2014/main" id="{B26AC6A8-6031-E6C0-2215-A17DDED48D70}"/>
                </a:ext>
              </a:extLst>
            </p:cNvPr>
            <p:cNvSpPr txBox="1"/>
            <p:nvPr/>
          </p:nvSpPr>
          <p:spPr>
            <a:xfrm rot="16200000">
              <a:off x="6191355" y="3035251"/>
              <a:ext cx="492443" cy="369332"/>
            </a:xfrm>
            <a:prstGeom prst="rect">
              <a:avLst/>
            </a:prstGeom>
            <a:noFill/>
          </p:spPr>
          <p:txBody>
            <a:bodyPr wrap="none" rtlCol="0">
              <a:spAutoFit/>
            </a:bodyPr>
            <a:lstStyle/>
            <a:p>
              <a:r>
                <a:rPr lang="en-US" dirty="0"/>
                <a:t>log</a:t>
              </a:r>
            </a:p>
          </p:txBody>
        </p:sp>
        <p:cxnSp>
          <p:nvCxnSpPr>
            <p:cNvPr id="21" name="Straight Connector 20">
              <a:extLst>
                <a:ext uri="{FF2B5EF4-FFF2-40B4-BE49-F238E27FC236}">
                  <a16:creationId xmlns:a16="http://schemas.microsoft.com/office/drawing/2014/main" id="{7B73FCB1-7BF2-0355-8404-768F8A1A385B}"/>
                </a:ext>
              </a:extLst>
            </p:cNvPr>
            <p:cNvCxnSpPr/>
            <p:nvPr/>
          </p:nvCxnSpPr>
          <p:spPr>
            <a:xfrm flipV="1">
              <a:off x="7019925" y="1609725"/>
              <a:ext cx="2000250" cy="1363970"/>
            </a:xfrm>
            <a:prstGeom prst="line">
              <a:avLst/>
            </a:prstGeom>
            <a:ln w="28575">
              <a:solidFill>
                <a:srgbClr val="F98517"/>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DA9554ED-E20B-5C28-63A5-277EB606F405}"/>
              </a:ext>
            </a:extLst>
          </p:cNvPr>
          <p:cNvSpPr txBox="1"/>
          <p:nvPr/>
        </p:nvSpPr>
        <p:spPr>
          <a:xfrm>
            <a:off x="7176638" y="3244334"/>
            <a:ext cx="492443" cy="369332"/>
          </a:xfrm>
          <a:prstGeom prst="rect">
            <a:avLst/>
          </a:prstGeom>
          <a:noFill/>
        </p:spPr>
        <p:txBody>
          <a:bodyPr wrap="none" rtlCol="0">
            <a:spAutoFit/>
          </a:bodyPr>
          <a:lstStyle/>
          <a:p>
            <a:r>
              <a:rPr lang="en-US" dirty="0"/>
              <a:t>(A)</a:t>
            </a:r>
          </a:p>
        </p:txBody>
      </p:sp>
      <p:sp>
        <p:nvSpPr>
          <p:cNvPr id="32" name="TextBox 31">
            <a:extLst>
              <a:ext uri="{FF2B5EF4-FFF2-40B4-BE49-F238E27FC236}">
                <a16:creationId xmlns:a16="http://schemas.microsoft.com/office/drawing/2014/main" id="{8CC71B89-1117-00A7-9C04-6E251BCD5228}"/>
              </a:ext>
            </a:extLst>
          </p:cNvPr>
          <p:cNvSpPr txBox="1"/>
          <p:nvPr/>
        </p:nvSpPr>
        <p:spPr>
          <a:xfrm rot="16200000">
            <a:off x="5103981" y="1049949"/>
            <a:ext cx="492443" cy="369332"/>
          </a:xfrm>
          <a:prstGeom prst="rect">
            <a:avLst/>
          </a:prstGeom>
          <a:noFill/>
        </p:spPr>
        <p:txBody>
          <a:bodyPr wrap="none" rtlCol="0">
            <a:spAutoFit/>
          </a:bodyPr>
          <a:lstStyle/>
          <a:p>
            <a:r>
              <a:rPr lang="en-US" dirty="0"/>
              <a:t>(S)</a:t>
            </a:r>
          </a:p>
        </p:txBody>
      </p:sp>
      <p:sp>
        <p:nvSpPr>
          <p:cNvPr id="10" name="Oval 9">
            <a:extLst>
              <a:ext uri="{FF2B5EF4-FFF2-40B4-BE49-F238E27FC236}">
                <a16:creationId xmlns:a16="http://schemas.microsoft.com/office/drawing/2014/main" id="{8EE53F6C-9288-A300-4438-D81010A37A32}"/>
              </a:ext>
            </a:extLst>
          </p:cNvPr>
          <p:cNvSpPr/>
          <p:nvPr/>
        </p:nvSpPr>
        <p:spPr>
          <a:xfrm>
            <a:off x="5885279" y="2632695"/>
            <a:ext cx="190719" cy="1947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F524BB-26C0-E420-4013-78C25B8DBBE2}"/>
              </a:ext>
            </a:extLst>
          </p:cNvPr>
          <p:cNvSpPr/>
          <p:nvPr/>
        </p:nvSpPr>
        <p:spPr>
          <a:xfrm>
            <a:off x="7826182" y="1311739"/>
            <a:ext cx="190719" cy="1947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DC25306-8DA8-C362-245C-9DE5DFD76B30}"/>
              </a:ext>
            </a:extLst>
          </p:cNvPr>
          <p:cNvSpPr txBox="1"/>
          <p:nvPr/>
        </p:nvSpPr>
        <p:spPr>
          <a:xfrm>
            <a:off x="5837845" y="2115956"/>
            <a:ext cx="214802" cy="492443"/>
          </a:xfrm>
          <a:prstGeom prst="rect">
            <a:avLst/>
          </a:prstGeom>
          <a:noFill/>
        </p:spPr>
        <p:txBody>
          <a:bodyPr wrap="none" lIns="0" tIns="0" rIns="0" bIns="0" rtlCol="0">
            <a:spAutoFit/>
          </a:bodyPr>
          <a:lstStyle/>
          <a:p>
            <a:r>
              <a:rPr lang="en-US" sz="3200" dirty="0">
                <a:latin typeface="Times New Roman" panose="02020603050405020304" pitchFamily="18" charset="0"/>
                <a:cs typeface="Times New Roman" panose="02020603050405020304" pitchFamily="18" charset="0"/>
              </a:rPr>
              <a:t>α</a:t>
            </a:r>
          </a:p>
        </p:txBody>
      </p:sp>
      <p:sp>
        <p:nvSpPr>
          <p:cNvPr id="18" name="TextBox 17">
            <a:extLst>
              <a:ext uri="{FF2B5EF4-FFF2-40B4-BE49-F238E27FC236}">
                <a16:creationId xmlns:a16="http://schemas.microsoft.com/office/drawing/2014/main" id="{F2698525-0F83-DAA5-3526-A49097990EEC}"/>
              </a:ext>
            </a:extLst>
          </p:cNvPr>
          <p:cNvSpPr txBox="1"/>
          <p:nvPr/>
        </p:nvSpPr>
        <p:spPr>
          <a:xfrm>
            <a:off x="7644629" y="879693"/>
            <a:ext cx="181140"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33DE77F-BC77-6203-F33F-D19010793106}"/>
              </a:ext>
            </a:extLst>
          </p:cNvPr>
          <p:cNvSpPr txBox="1"/>
          <p:nvPr/>
        </p:nvSpPr>
        <p:spPr>
          <a:xfrm>
            <a:off x="7693926" y="2115956"/>
            <a:ext cx="948978"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β</a:t>
            </a:r>
            <a:r>
              <a:rPr lang="en-US" sz="3200" dirty="0">
                <a:latin typeface="Times New Roman" panose="02020603050405020304" pitchFamily="18" charset="0"/>
                <a:cs typeface="Times New Roman" panose="02020603050405020304" pitchFamily="18" charset="0"/>
              </a:rPr>
              <a:t>=</a:t>
            </a:r>
            <a:r>
              <a:rPr lang="el-GR" sz="3200" dirty="0">
                <a:latin typeface="Times New Roman" panose="02020603050405020304" pitchFamily="18" charset="0"/>
                <a:cs typeface="Times New Roman" panose="02020603050405020304" pitchFamily="18" charset="0"/>
              </a:rPr>
              <a:t>γ</a:t>
            </a:r>
            <a:r>
              <a:rPr lang="en-US" sz="3200" dirty="0">
                <a:latin typeface="Times New Roman" panose="02020603050405020304" pitchFamily="18" charset="0"/>
                <a:cs typeface="Times New Roman" panose="02020603050405020304" pitchFamily="18" charset="0"/>
              </a:rPr>
              <a:t>/</a:t>
            </a:r>
            <a:r>
              <a:rPr lang="el-GR" sz="3200" dirty="0">
                <a:latin typeface="Times New Roman" panose="02020603050405020304" pitchFamily="18" charset="0"/>
                <a:cs typeface="Times New Roman" panose="02020603050405020304" pitchFamily="18" charset="0"/>
              </a:rPr>
              <a:t>α</a:t>
            </a:r>
            <a:endParaRPr lang="en-US" sz="3200" dirty="0">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A457254C-6045-82FA-BACB-DB57D5CE9E1B}"/>
              </a:ext>
            </a:extLst>
          </p:cNvPr>
          <p:cNvGrpSpPr/>
          <p:nvPr/>
        </p:nvGrpSpPr>
        <p:grpSpPr>
          <a:xfrm>
            <a:off x="1396993" y="1409314"/>
            <a:ext cx="3126206" cy="1531620"/>
            <a:chOff x="8332108" y="899160"/>
            <a:chExt cx="3288392" cy="1531620"/>
          </a:xfrm>
        </p:grpSpPr>
        <p:sp>
          <p:nvSpPr>
            <p:cNvPr id="34" name="Rectangle 33">
              <a:extLst>
                <a:ext uri="{FF2B5EF4-FFF2-40B4-BE49-F238E27FC236}">
                  <a16:creationId xmlns:a16="http://schemas.microsoft.com/office/drawing/2014/main" id="{6D4E9AF1-B6C8-68E8-50ED-823256D9CFE3}"/>
                </a:ext>
              </a:extLst>
            </p:cNvPr>
            <p:cNvSpPr/>
            <p:nvPr/>
          </p:nvSpPr>
          <p:spPr>
            <a:xfrm>
              <a:off x="8332108" y="899160"/>
              <a:ext cx="3288392" cy="153162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5D5968A-8805-5633-970A-80A492F6F145}"/>
                </a:ext>
              </a:extLst>
            </p:cNvPr>
            <p:cNvSpPr txBox="1"/>
            <p:nvPr/>
          </p:nvSpPr>
          <p:spPr>
            <a:xfrm>
              <a:off x="8380491" y="914808"/>
              <a:ext cx="2932197" cy="1477328"/>
            </a:xfrm>
            <a:prstGeom prst="rect">
              <a:avLst/>
            </a:prstGeom>
            <a:noFill/>
          </p:spPr>
          <p:txBody>
            <a:bodyPr wrap="square" rtlCol="0">
              <a:spAutoFit/>
            </a:bodyPr>
            <a:lstStyle/>
            <a:p>
              <a:r>
                <a:rPr lang="en-US" dirty="0"/>
                <a:t>Slope of SAR is proportional to beta diversity. The steeper the SAR, the higher beta diversity.  </a:t>
              </a:r>
            </a:p>
          </p:txBody>
        </p:sp>
      </p:grpSp>
      <p:sp>
        <p:nvSpPr>
          <p:cNvPr id="85" name="TextBox 84">
            <a:extLst>
              <a:ext uri="{FF2B5EF4-FFF2-40B4-BE49-F238E27FC236}">
                <a16:creationId xmlns:a16="http://schemas.microsoft.com/office/drawing/2014/main" id="{48260002-10CD-70E5-0611-3AD0CF22AF6D}"/>
              </a:ext>
            </a:extLst>
          </p:cNvPr>
          <p:cNvSpPr txBox="1"/>
          <p:nvPr/>
        </p:nvSpPr>
        <p:spPr>
          <a:xfrm>
            <a:off x="1441686" y="3946574"/>
            <a:ext cx="2082621" cy="369332"/>
          </a:xfrm>
          <a:prstGeom prst="rect">
            <a:avLst/>
          </a:prstGeom>
          <a:noFill/>
        </p:spPr>
        <p:txBody>
          <a:bodyPr wrap="none" rtlCol="0">
            <a:spAutoFit/>
          </a:bodyPr>
          <a:lstStyle/>
          <a:p>
            <a:r>
              <a:rPr lang="en-US" dirty="0"/>
              <a:t>High beta diversity</a:t>
            </a:r>
          </a:p>
        </p:txBody>
      </p:sp>
      <p:sp>
        <p:nvSpPr>
          <p:cNvPr id="86" name="TextBox 85">
            <a:extLst>
              <a:ext uri="{FF2B5EF4-FFF2-40B4-BE49-F238E27FC236}">
                <a16:creationId xmlns:a16="http://schemas.microsoft.com/office/drawing/2014/main" id="{95A4EF34-AD54-834A-23EE-54F62F81EC45}"/>
              </a:ext>
            </a:extLst>
          </p:cNvPr>
          <p:cNvSpPr txBox="1"/>
          <p:nvPr/>
        </p:nvSpPr>
        <p:spPr>
          <a:xfrm>
            <a:off x="4482970" y="3935058"/>
            <a:ext cx="2031325" cy="369332"/>
          </a:xfrm>
          <a:prstGeom prst="rect">
            <a:avLst/>
          </a:prstGeom>
          <a:noFill/>
        </p:spPr>
        <p:txBody>
          <a:bodyPr wrap="none" rtlCol="0">
            <a:spAutoFit/>
          </a:bodyPr>
          <a:lstStyle/>
          <a:p>
            <a:r>
              <a:rPr lang="en-US" dirty="0"/>
              <a:t>Low beta diversity</a:t>
            </a:r>
          </a:p>
        </p:txBody>
      </p:sp>
      <p:grpSp>
        <p:nvGrpSpPr>
          <p:cNvPr id="157" name="Group 156">
            <a:extLst>
              <a:ext uri="{FF2B5EF4-FFF2-40B4-BE49-F238E27FC236}">
                <a16:creationId xmlns:a16="http://schemas.microsoft.com/office/drawing/2014/main" id="{463DC63D-FE09-7CD7-2CE1-FE5CE9F77F26}"/>
              </a:ext>
            </a:extLst>
          </p:cNvPr>
          <p:cNvGrpSpPr/>
          <p:nvPr/>
        </p:nvGrpSpPr>
        <p:grpSpPr>
          <a:xfrm>
            <a:off x="1569518" y="4421510"/>
            <a:ext cx="1836622" cy="1851105"/>
            <a:chOff x="1569518" y="4421510"/>
            <a:chExt cx="1836622" cy="1851105"/>
          </a:xfrm>
        </p:grpSpPr>
        <p:grpSp>
          <p:nvGrpSpPr>
            <p:cNvPr id="87" name="Group 86">
              <a:extLst>
                <a:ext uri="{FF2B5EF4-FFF2-40B4-BE49-F238E27FC236}">
                  <a16:creationId xmlns:a16="http://schemas.microsoft.com/office/drawing/2014/main" id="{63BF890C-E3F6-FA6D-EFD6-401342B419DC}"/>
                </a:ext>
              </a:extLst>
            </p:cNvPr>
            <p:cNvGrpSpPr/>
            <p:nvPr/>
          </p:nvGrpSpPr>
          <p:grpSpPr>
            <a:xfrm>
              <a:off x="1569518" y="4421510"/>
              <a:ext cx="1836622" cy="1851105"/>
              <a:chOff x="1374139" y="4135743"/>
              <a:chExt cx="2159794" cy="2220063"/>
            </a:xfrm>
          </p:grpSpPr>
          <p:sp>
            <p:nvSpPr>
              <p:cNvPr id="3" name="Oval 2">
                <a:extLst>
                  <a:ext uri="{FF2B5EF4-FFF2-40B4-BE49-F238E27FC236}">
                    <a16:creationId xmlns:a16="http://schemas.microsoft.com/office/drawing/2014/main" id="{E7E70CB3-6943-0BED-5E55-AD0E85F38BD3}"/>
                  </a:ext>
                </a:extLst>
              </p:cNvPr>
              <p:cNvSpPr/>
              <p:nvPr/>
            </p:nvSpPr>
            <p:spPr>
              <a:xfrm>
                <a:off x="1374139" y="4458959"/>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0D84116-7F80-6908-9C88-F53E6D7B50B5}"/>
                  </a:ext>
                </a:extLst>
              </p:cNvPr>
              <p:cNvSpPr/>
              <p:nvPr/>
            </p:nvSpPr>
            <p:spPr>
              <a:xfrm>
                <a:off x="1421440" y="4890484"/>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5BAA435-DCB6-5B0B-AF7A-BB8C73427F9B}"/>
                  </a:ext>
                </a:extLst>
              </p:cNvPr>
              <p:cNvSpPr/>
              <p:nvPr/>
            </p:nvSpPr>
            <p:spPr>
              <a:xfrm>
                <a:off x="1756790" y="4378286"/>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D5B81D-18CE-E018-D76D-DC588DB2BECF}"/>
                  </a:ext>
                </a:extLst>
              </p:cNvPr>
              <p:cNvSpPr/>
              <p:nvPr/>
            </p:nvSpPr>
            <p:spPr>
              <a:xfrm>
                <a:off x="2007196" y="4932978"/>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6C57D4-944D-6078-C448-EF675DC20538}"/>
                  </a:ext>
                </a:extLst>
              </p:cNvPr>
              <p:cNvSpPr/>
              <p:nvPr/>
            </p:nvSpPr>
            <p:spPr>
              <a:xfrm>
                <a:off x="2199701" y="4560017"/>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DDA727B-11D7-C3E1-B45C-4223A32947A4}"/>
                  </a:ext>
                </a:extLst>
              </p:cNvPr>
              <p:cNvSpPr/>
              <p:nvPr/>
            </p:nvSpPr>
            <p:spPr>
              <a:xfrm>
                <a:off x="1933961" y="4135743"/>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C2CA813-9DFF-1064-2BC4-93D16B5C88A3}"/>
                  </a:ext>
                </a:extLst>
              </p:cNvPr>
              <p:cNvSpPr/>
              <p:nvPr/>
            </p:nvSpPr>
            <p:spPr>
              <a:xfrm>
                <a:off x="2871211" y="44826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EC89551-A60D-663A-7D99-1F36DDC53FE1}"/>
                  </a:ext>
                </a:extLst>
              </p:cNvPr>
              <p:cNvSpPr/>
              <p:nvPr/>
            </p:nvSpPr>
            <p:spPr>
              <a:xfrm>
                <a:off x="3023611" y="46350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AED1E7F-9D02-D7CE-FC85-26602F4D0A70}"/>
                  </a:ext>
                </a:extLst>
              </p:cNvPr>
              <p:cNvSpPr/>
              <p:nvPr/>
            </p:nvSpPr>
            <p:spPr>
              <a:xfrm>
                <a:off x="2664498" y="489035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CD51605-34DE-358E-86CF-CB238C74DB40}"/>
                  </a:ext>
                </a:extLst>
              </p:cNvPr>
              <p:cNvSpPr/>
              <p:nvPr/>
            </p:nvSpPr>
            <p:spPr>
              <a:xfrm>
                <a:off x="2943181" y="4925588"/>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2A4250-206A-4207-53FC-938E7A7A416F}"/>
                  </a:ext>
                </a:extLst>
              </p:cNvPr>
              <p:cNvSpPr/>
              <p:nvPr/>
            </p:nvSpPr>
            <p:spPr>
              <a:xfrm>
                <a:off x="2484468" y="4469801"/>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2315AE8-1BA4-71F8-3D35-E2EF936B5797}"/>
                  </a:ext>
                </a:extLst>
              </p:cNvPr>
              <p:cNvSpPr/>
              <p:nvPr/>
            </p:nvSpPr>
            <p:spPr>
              <a:xfrm>
                <a:off x="3189028" y="429916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A6C9BA7-8F06-4112-3D82-D2DF90574480}"/>
                  </a:ext>
                </a:extLst>
              </p:cNvPr>
              <p:cNvSpPr/>
              <p:nvPr/>
            </p:nvSpPr>
            <p:spPr>
              <a:xfrm>
                <a:off x="2693470" y="4331081"/>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6FE097-4B8A-C96A-5046-5D7E6DE5D662}"/>
                  </a:ext>
                </a:extLst>
              </p:cNvPr>
              <p:cNvSpPr/>
              <p:nvPr/>
            </p:nvSpPr>
            <p:spPr>
              <a:xfrm>
                <a:off x="3285280" y="4844358"/>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01BDBE6-B7E9-9477-C2BC-037FA0BA4952}"/>
                  </a:ext>
                </a:extLst>
              </p:cNvPr>
              <p:cNvSpPr/>
              <p:nvPr/>
            </p:nvSpPr>
            <p:spPr>
              <a:xfrm>
                <a:off x="2749618" y="5500356"/>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A9C0203-4165-2D3D-6055-4A12A8C64299}"/>
                  </a:ext>
                </a:extLst>
              </p:cNvPr>
              <p:cNvSpPr/>
              <p:nvPr/>
            </p:nvSpPr>
            <p:spPr>
              <a:xfrm>
                <a:off x="2902018" y="5652756"/>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C424572-A375-2A03-34BA-A40DF8505DDA}"/>
                  </a:ext>
                </a:extLst>
              </p:cNvPr>
              <p:cNvSpPr/>
              <p:nvPr/>
            </p:nvSpPr>
            <p:spPr>
              <a:xfrm>
                <a:off x="2599285" y="5966061"/>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1801B0C-10C2-8403-D2C7-43961DDAEED2}"/>
                  </a:ext>
                </a:extLst>
              </p:cNvPr>
              <p:cNvSpPr/>
              <p:nvPr/>
            </p:nvSpPr>
            <p:spPr>
              <a:xfrm>
                <a:off x="2877968" y="600129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14EC087-39F4-A6B6-1FAE-2AF95A2F755B}"/>
                  </a:ext>
                </a:extLst>
              </p:cNvPr>
              <p:cNvSpPr/>
              <p:nvPr/>
            </p:nvSpPr>
            <p:spPr>
              <a:xfrm>
                <a:off x="2500965" y="5581655"/>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369BD9A-6EDE-4558-8B79-9F62D3C30821}"/>
                  </a:ext>
                </a:extLst>
              </p:cNvPr>
              <p:cNvSpPr/>
              <p:nvPr/>
            </p:nvSpPr>
            <p:spPr>
              <a:xfrm>
                <a:off x="3067435" y="531688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88F76F-10EC-5807-47E3-C045FEED9900}"/>
                  </a:ext>
                </a:extLst>
              </p:cNvPr>
              <p:cNvSpPr/>
              <p:nvPr/>
            </p:nvSpPr>
            <p:spPr>
              <a:xfrm>
                <a:off x="2640095" y="5196392"/>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23A2E96-24C0-758B-8E96-61B920DC9F81}"/>
                  </a:ext>
                </a:extLst>
              </p:cNvPr>
              <p:cNvSpPr/>
              <p:nvPr/>
            </p:nvSpPr>
            <p:spPr>
              <a:xfrm>
                <a:off x="3163687" y="5862069"/>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821DF6F-2D82-6EBA-5A72-659F2D0F8E04}"/>
                  </a:ext>
                </a:extLst>
              </p:cNvPr>
              <p:cNvSpPr/>
              <p:nvPr/>
            </p:nvSpPr>
            <p:spPr>
              <a:xfrm>
                <a:off x="1970385" y="5550908"/>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C58140-2E40-EBAF-207D-872240224AEB}"/>
                  </a:ext>
                </a:extLst>
              </p:cNvPr>
              <p:cNvSpPr/>
              <p:nvPr/>
            </p:nvSpPr>
            <p:spPr>
              <a:xfrm>
                <a:off x="1797128" y="5710413"/>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A298644-563D-D4BE-CB44-574BD6295701}"/>
                  </a:ext>
                </a:extLst>
              </p:cNvPr>
              <p:cNvSpPr/>
              <p:nvPr/>
            </p:nvSpPr>
            <p:spPr>
              <a:xfrm>
                <a:off x="1438015" y="596572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66B6046-C76A-3220-38D9-0F4FA78EAAB7}"/>
                  </a:ext>
                </a:extLst>
              </p:cNvPr>
              <p:cNvSpPr/>
              <p:nvPr/>
            </p:nvSpPr>
            <p:spPr>
              <a:xfrm>
                <a:off x="1716698" y="600095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8DD269-776D-38C2-9CCA-B8AAF98C3646}"/>
                  </a:ext>
                </a:extLst>
              </p:cNvPr>
              <p:cNvSpPr/>
              <p:nvPr/>
            </p:nvSpPr>
            <p:spPr>
              <a:xfrm>
                <a:off x="1396075" y="5639312"/>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A854E5-2759-470B-4B22-6BB6F1878B81}"/>
                  </a:ext>
                </a:extLst>
              </p:cNvPr>
              <p:cNvSpPr/>
              <p:nvPr/>
            </p:nvSpPr>
            <p:spPr>
              <a:xfrm>
                <a:off x="1962545" y="537453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3E9F8F4-AD80-1E56-EE94-4582702AD004}"/>
                  </a:ext>
                </a:extLst>
              </p:cNvPr>
              <p:cNvSpPr/>
              <p:nvPr/>
            </p:nvSpPr>
            <p:spPr>
              <a:xfrm>
                <a:off x="1520545" y="5285405"/>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4DCCABA-57AA-0882-8450-B7E19CF5A3E5}"/>
                  </a:ext>
                </a:extLst>
              </p:cNvPr>
              <p:cNvSpPr/>
              <p:nvPr/>
            </p:nvSpPr>
            <p:spPr>
              <a:xfrm>
                <a:off x="2058797" y="591972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C74EC32-5A65-EE38-ACB7-B9A3740C78D2}"/>
                  </a:ext>
                </a:extLst>
              </p:cNvPr>
              <p:cNvSpPr/>
              <p:nvPr/>
            </p:nvSpPr>
            <p:spPr>
              <a:xfrm>
                <a:off x="1526539" y="4611359"/>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FD16DA2-F021-C4BF-BD70-D130982312B1}"/>
                  </a:ext>
                </a:extLst>
              </p:cNvPr>
              <p:cNvSpPr/>
              <p:nvPr/>
            </p:nvSpPr>
            <p:spPr>
              <a:xfrm>
                <a:off x="1718219" y="5089210"/>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BBD9812-2A9A-B8E4-9E02-44D5E9942AA6}"/>
                  </a:ext>
                </a:extLst>
              </p:cNvPr>
              <p:cNvSpPr/>
              <p:nvPr/>
            </p:nvSpPr>
            <p:spPr>
              <a:xfrm>
                <a:off x="1893856" y="4741584"/>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5A47003-F95B-A2FD-6B19-4DBC95943643}"/>
                  </a:ext>
                </a:extLst>
              </p:cNvPr>
              <p:cNvSpPr/>
              <p:nvPr/>
            </p:nvSpPr>
            <p:spPr>
              <a:xfrm>
                <a:off x="2159596" y="5085378"/>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81959F3-1B44-65A3-3A0B-A176DD3C8C58}"/>
                  </a:ext>
                </a:extLst>
              </p:cNvPr>
              <p:cNvSpPr/>
              <p:nvPr/>
            </p:nvSpPr>
            <p:spPr>
              <a:xfrm>
                <a:off x="2352101" y="4712417"/>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388CABF-01F6-30A4-BB2F-346FD76D231D}"/>
                  </a:ext>
                </a:extLst>
              </p:cNvPr>
              <p:cNvSpPr/>
              <p:nvPr/>
            </p:nvSpPr>
            <p:spPr>
              <a:xfrm>
                <a:off x="2086361" y="4288143"/>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DF05867-1861-83CC-FA92-F3194EED1C5A}"/>
                  </a:ext>
                </a:extLst>
              </p:cNvPr>
              <p:cNvSpPr/>
              <p:nvPr/>
            </p:nvSpPr>
            <p:spPr>
              <a:xfrm>
                <a:off x="3023611" y="46350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F643C8-F27B-DBD8-AF9E-BB626A352BE0}"/>
                  </a:ext>
                </a:extLst>
              </p:cNvPr>
              <p:cNvSpPr/>
              <p:nvPr/>
            </p:nvSpPr>
            <p:spPr>
              <a:xfrm>
                <a:off x="3176011" y="47874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E29E105-76BE-BE43-DEC4-9E3DA3029C76}"/>
                  </a:ext>
                </a:extLst>
              </p:cNvPr>
              <p:cNvSpPr/>
              <p:nvPr/>
            </p:nvSpPr>
            <p:spPr>
              <a:xfrm>
                <a:off x="2816898" y="504275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05FF39C-E946-879C-AD0F-9F85CAAE980A}"/>
                  </a:ext>
                </a:extLst>
              </p:cNvPr>
              <p:cNvSpPr/>
              <p:nvPr/>
            </p:nvSpPr>
            <p:spPr>
              <a:xfrm>
                <a:off x="3095581" y="5077988"/>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D4DF20F-148F-99A7-5B5F-5443E01C419C}"/>
                  </a:ext>
                </a:extLst>
              </p:cNvPr>
              <p:cNvSpPr/>
              <p:nvPr/>
            </p:nvSpPr>
            <p:spPr>
              <a:xfrm>
                <a:off x="2774958" y="4716344"/>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9EFB970-DC2F-9D36-2FDF-29C34C3FB6A3}"/>
                  </a:ext>
                </a:extLst>
              </p:cNvPr>
              <p:cNvSpPr/>
              <p:nvPr/>
            </p:nvSpPr>
            <p:spPr>
              <a:xfrm>
                <a:off x="3341428" y="445156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15DACF1-6087-721D-F2AE-133B81333DA7}"/>
                  </a:ext>
                </a:extLst>
              </p:cNvPr>
              <p:cNvSpPr/>
              <p:nvPr/>
            </p:nvSpPr>
            <p:spPr>
              <a:xfrm>
                <a:off x="2914088" y="4331081"/>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EC54F63-0588-6792-B47D-5390BCE797A6}"/>
                  </a:ext>
                </a:extLst>
              </p:cNvPr>
              <p:cNvSpPr/>
              <p:nvPr/>
            </p:nvSpPr>
            <p:spPr>
              <a:xfrm>
                <a:off x="2421512" y="414891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AFD82D-5DA2-DFFF-0863-67CFAC7C36EF}"/>
                  </a:ext>
                </a:extLst>
              </p:cNvPr>
              <p:cNvSpPr/>
              <p:nvPr/>
            </p:nvSpPr>
            <p:spPr>
              <a:xfrm>
                <a:off x="2954193" y="5576653"/>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4C9932F-D894-08E2-97E8-D48B18743C1B}"/>
                  </a:ext>
                </a:extLst>
              </p:cNvPr>
              <p:cNvSpPr/>
              <p:nvPr/>
            </p:nvSpPr>
            <p:spPr>
              <a:xfrm>
                <a:off x="3054418" y="5805156"/>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E4B42D-32A7-50C5-1987-EAE265BD9B8D}"/>
                  </a:ext>
                </a:extLst>
              </p:cNvPr>
              <p:cNvSpPr/>
              <p:nvPr/>
            </p:nvSpPr>
            <p:spPr>
              <a:xfrm>
                <a:off x="2751685" y="6118461"/>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18B1DB-6E31-57D0-C780-0BBA5C313544}"/>
                  </a:ext>
                </a:extLst>
              </p:cNvPr>
              <p:cNvSpPr/>
              <p:nvPr/>
            </p:nvSpPr>
            <p:spPr>
              <a:xfrm>
                <a:off x="3030368" y="615369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5E69F87-A854-11F8-298B-EA4BE8BE5F61}"/>
                  </a:ext>
                </a:extLst>
              </p:cNvPr>
              <p:cNvSpPr/>
              <p:nvPr/>
            </p:nvSpPr>
            <p:spPr>
              <a:xfrm>
                <a:off x="2653365" y="5734055"/>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2D1496D-49F5-32E5-35A5-B0903A596B03}"/>
                  </a:ext>
                </a:extLst>
              </p:cNvPr>
              <p:cNvSpPr/>
              <p:nvPr/>
            </p:nvSpPr>
            <p:spPr>
              <a:xfrm>
                <a:off x="3219835" y="546928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5C875F9-8317-B551-EFC0-D6C7CC945310}"/>
                  </a:ext>
                </a:extLst>
              </p:cNvPr>
              <p:cNvSpPr/>
              <p:nvPr/>
            </p:nvSpPr>
            <p:spPr>
              <a:xfrm>
                <a:off x="2792495" y="5348792"/>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AE28885-DFA9-2C17-0E17-369DCBAAF694}"/>
                  </a:ext>
                </a:extLst>
              </p:cNvPr>
              <p:cNvSpPr/>
              <p:nvPr/>
            </p:nvSpPr>
            <p:spPr>
              <a:xfrm>
                <a:off x="3316087" y="6014469"/>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E20B69A-0EEF-250B-A399-88382AC73BFC}"/>
                  </a:ext>
                </a:extLst>
              </p:cNvPr>
              <p:cNvSpPr/>
              <p:nvPr/>
            </p:nvSpPr>
            <p:spPr>
              <a:xfrm>
                <a:off x="1797128" y="5710413"/>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116725B-EC39-209A-58FE-C92FC55AFA25}"/>
                  </a:ext>
                </a:extLst>
              </p:cNvPr>
              <p:cNvSpPr/>
              <p:nvPr/>
            </p:nvSpPr>
            <p:spPr>
              <a:xfrm>
                <a:off x="1949528" y="5862813"/>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AE5CE20D-91A6-0DA4-A367-6719A4039159}"/>
                  </a:ext>
                </a:extLst>
              </p:cNvPr>
              <p:cNvSpPr/>
              <p:nvPr/>
            </p:nvSpPr>
            <p:spPr>
              <a:xfrm>
                <a:off x="1590415" y="611812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47A15ED-FB94-7C74-4E22-F7E6504596F0}"/>
                  </a:ext>
                </a:extLst>
              </p:cNvPr>
              <p:cNvSpPr/>
              <p:nvPr/>
            </p:nvSpPr>
            <p:spPr>
              <a:xfrm>
                <a:off x="1869098" y="615335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8A7E279-7EB9-E234-7A04-E7D6A942D719}"/>
                  </a:ext>
                </a:extLst>
              </p:cNvPr>
              <p:cNvSpPr/>
              <p:nvPr/>
            </p:nvSpPr>
            <p:spPr>
              <a:xfrm>
                <a:off x="1548475" y="5791712"/>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E6ED894-6A60-7ED2-D492-66BBDE0BEB11}"/>
                  </a:ext>
                </a:extLst>
              </p:cNvPr>
              <p:cNvSpPr/>
              <p:nvPr/>
            </p:nvSpPr>
            <p:spPr>
              <a:xfrm>
                <a:off x="2114945" y="552693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6267244-F448-A399-96E4-EFF951211E97}"/>
                  </a:ext>
                </a:extLst>
              </p:cNvPr>
              <p:cNvSpPr/>
              <p:nvPr/>
            </p:nvSpPr>
            <p:spPr>
              <a:xfrm>
                <a:off x="1687605" y="5406449"/>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E5865C7-8AE3-FF35-3FEB-3CB9BACC39B1}"/>
                  </a:ext>
                </a:extLst>
              </p:cNvPr>
              <p:cNvSpPr/>
              <p:nvPr/>
            </p:nvSpPr>
            <p:spPr>
              <a:xfrm>
                <a:off x="2211197" y="607212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FD9695C-4683-9CBB-F3CB-FEF6F2B54FE4}"/>
                  </a:ext>
                </a:extLst>
              </p:cNvPr>
              <p:cNvSpPr/>
              <p:nvPr/>
            </p:nvSpPr>
            <p:spPr>
              <a:xfrm>
                <a:off x="2399846" y="5324821"/>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0" name="Rectangle 149">
              <a:extLst>
                <a:ext uri="{FF2B5EF4-FFF2-40B4-BE49-F238E27FC236}">
                  <a16:creationId xmlns:a16="http://schemas.microsoft.com/office/drawing/2014/main" id="{89A16754-F56B-466C-8663-8B4A78232092}"/>
                </a:ext>
              </a:extLst>
            </p:cNvPr>
            <p:cNvSpPr/>
            <p:nvPr/>
          </p:nvSpPr>
          <p:spPr>
            <a:xfrm>
              <a:off x="1964404" y="4630312"/>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5D9C5E46-3D3F-8E63-8EC4-9A5CC957F5B9}"/>
                </a:ext>
              </a:extLst>
            </p:cNvPr>
            <p:cNvSpPr/>
            <p:nvPr/>
          </p:nvSpPr>
          <p:spPr>
            <a:xfrm>
              <a:off x="2635406" y="5584195"/>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0255A96C-F14C-EEDC-4611-82348A4C0F18}"/>
                </a:ext>
              </a:extLst>
            </p:cNvPr>
            <p:cNvSpPr/>
            <p:nvPr/>
          </p:nvSpPr>
          <p:spPr>
            <a:xfrm>
              <a:off x="2010683" y="5393160"/>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482AA7B6-D862-B5E3-8641-1B63D9884BE5}"/>
              </a:ext>
            </a:extLst>
          </p:cNvPr>
          <p:cNvGrpSpPr/>
          <p:nvPr/>
        </p:nvGrpSpPr>
        <p:grpSpPr>
          <a:xfrm>
            <a:off x="4551690" y="4431093"/>
            <a:ext cx="1815073" cy="1821452"/>
            <a:chOff x="4259378" y="4444722"/>
            <a:chExt cx="1815073" cy="1821452"/>
          </a:xfrm>
        </p:grpSpPr>
        <p:sp>
          <p:nvSpPr>
            <p:cNvPr id="89" name="Oval 88">
              <a:extLst>
                <a:ext uri="{FF2B5EF4-FFF2-40B4-BE49-F238E27FC236}">
                  <a16:creationId xmlns:a16="http://schemas.microsoft.com/office/drawing/2014/main" id="{D5C6B1E9-124D-D62C-7E36-106ED13753D6}"/>
                </a:ext>
              </a:extLst>
            </p:cNvPr>
            <p:cNvSpPr/>
            <p:nvPr/>
          </p:nvSpPr>
          <p:spPr>
            <a:xfrm>
              <a:off x="4259378" y="4714222"/>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2C0DA6A-B004-7250-06CC-2DAA5AE227A9}"/>
                </a:ext>
              </a:extLst>
            </p:cNvPr>
            <p:cNvSpPr/>
            <p:nvPr/>
          </p:nvSpPr>
          <p:spPr>
            <a:xfrm>
              <a:off x="4299601" y="5074031"/>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F20603F-6FF5-56E2-A3DA-1B6FCFD8CBAC}"/>
                </a:ext>
              </a:extLst>
            </p:cNvPr>
            <p:cNvSpPr/>
            <p:nvPr/>
          </p:nvSpPr>
          <p:spPr>
            <a:xfrm>
              <a:off x="4584773" y="4646956"/>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E4979BB-F85F-99E2-0EB3-9C163FDDF72D}"/>
                </a:ext>
              </a:extLst>
            </p:cNvPr>
            <p:cNvSpPr/>
            <p:nvPr/>
          </p:nvSpPr>
          <p:spPr>
            <a:xfrm>
              <a:off x="4797710" y="5109462"/>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871D6B1-0176-710F-DF82-ED916DF2511D}"/>
                </a:ext>
              </a:extLst>
            </p:cNvPr>
            <p:cNvSpPr/>
            <p:nvPr/>
          </p:nvSpPr>
          <p:spPr>
            <a:xfrm>
              <a:off x="5593643" y="4533638"/>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F2540C1-677E-DE40-D265-C6D0C3ABC30B}"/>
                </a:ext>
              </a:extLst>
            </p:cNvPr>
            <p:cNvSpPr/>
            <p:nvPr/>
          </p:nvSpPr>
          <p:spPr>
            <a:xfrm>
              <a:off x="4735433" y="4444722"/>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8913B5B-7377-9D74-3D0F-9175DFF68C21}"/>
                </a:ext>
              </a:extLst>
            </p:cNvPr>
            <p:cNvSpPr/>
            <p:nvPr/>
          </p:nvSpPr>
          <p:spPr>
            <a:xfrm>
              <a:off x="4830409" y="4855791"/>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E7CF73C-FEE7-5654-B9AE-D58D7E4A0B4B}"/>
                </a:ext>
              </a:extLst>
            </p:cNvPr>
            <p:cNvSpPr/>
            <p:nvPr/>
          </p:nvSpPr>
          <p:spPr>
            <a:xfrm>
              <a:off x="5662038" y="4861044"/>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DEE5387-26E9-1434-A624-AE2F5B8E03C1}"/>
                </a:ext>
              </a:extLst>
            </p:cNvPr>
            <p:cNvSpPr/>
            <p:nvPr/>
          </p:nvSpPr>
          <p:spPr>
            <a:xfrm>
              <a:off x="5356659" y="507392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31E2F29-9540-F4EF-9EBC-052F7161884D}"/>
                </a:ext>
              </a:extLst>
            </p:cNvPr>
            <p:cNvSpPr/>
            <p:nvPr/>
          </p:nvSpPr>
          <p:spPr>
            <a:xfrm>
              <a:off x="4297808" y="5337262"/>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BEAE070-7611-A208-73EC-A059B3648AB7}"/>
                </a:ext>
              </a:extLst>
            </p:cNvPr>
            <p:cNvSpPr/>
            <p:nvPr/>
          </p:nvSpPr>
          <p:spPr>
            <a:xfrm>
              <a:off x="4342982" y="5690822"/>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00621E5-56BB-18E4-43FA-2FD7D23D503C}"/>
                </a:ext>
              </a:extLst>
            </p:cNvPr>
            <p:cNvSpPr/>
            <p:nvPr/>
          </p:nvSpPr>
          <p:spPr>
            <a:xfrm>
              <a:off x="5812061" y="445802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368E32B-2C0B-60AC-FF5E-280653579B4D}"/>
                </a:ext>
              </a:extLst>
            </p:cNvPr>
            <p:cNvSpPr/>
            <p:nvPr/>
          </p:nvSpPr>
          <p:spPr>
            <a:xfrm>
              <a:off x="4336964" y="4493078"/>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F68785-C759-7DDF-F244-19A6BFCCE40D}"/>
                </a:ext>
              </a:extLst>
            </p:cNvPr>
            <p:cNvSpPr/>
            <p:nvPr/>
          </p:nvSpPr>
          <p:spPr>
            <a:xfrm>
              <a:off x="5884553" y="5035570"/>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11C12A1-A27A-C282-210B-15C6239E8E77}"/>
                </a:ext>
              </a:extLst>
            </p:cNvPr>
            <p:cNvSpPr/>
            <p:nvPr/>
          </p:nvSpPr>
          <p:spPr>
            <a:xfrm>
              <a:off x="4681569" y="5315913"/>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6335BED-9B46-03CE-59E9-6F6E596B8AD6}"/>
                </a:ext>
              </a:extLst>
            </p:cNvPr>
            <p:cNvSpPr/>
            <p:nvPr/>
          </p:nvSpPr>
          <p:spPr>
            <a:xfrm>
              <a:off x="5558639" y="5709619"/>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B899E15-7E5E-2130-9DFD-CA1750956419}"/>
                </a:ext>
              </a:extLst>
            </p:cNvPr>
            <p:cNvSpPr/>
            <p:nvPr/>
          </p:nvSpPr>
          <p:spPr>
            <a:xfrm>
              <a:off x="5301204" y="597085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7DB2A7F-A50B-690C-08B7-647A265F7DA3}"/>
                </a:ext>
              </a:extLst>
            </p:cNvPr>
            <p:cNvSpPr/>
            <p:nvPr/>
          </p:nvSpPr>
          <p:spPr>
            <a:xfrm>
              <a:off x="5538188" y="6000229"/>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19BC7D9-5B7C-A62A-E104-00AE8CBC86D5}"/>
                </a:ext>
              </a:extLst>
            </p:cNvPr>
            <p:cNvSpPr/>
            <p:nvPr/>
          </p:nvSpPr>
          <p:spPr>
            <a:xfrm>
              <a:off x="4483725" y="5337262"/>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A42B104-E185-D6AF-B1CF-7015A7D0BF36}"/>
                </a:ext>
              </a:extLst>
            </p:cNvPr>
            <p:cNvSpPr/>
            <p:nvPr/>
          </p:nvSpPr>
          <p:spPr>
            <a:xfrm>
              <a:off x="5722166" y="5193447"/>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6254913-E82F-09A5-8CF0-A55012CEFC37}"/>
                </a:ext>
              </a:extLst>
            </p:cNvPr>
            <p:cNvSpPr/>
            <p:nvPr/>
          </p:nvSpPr>
          <p:spPr>
            <a:xfrm>
              <a:off x="5335908" y="5329099"/>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1F53410-AB13-E978-E5AE-D15C705ACE9E}"/>
                </a:ext>
              </a:extLst>
            </p:cNvPr>
            <p:cNvSpPr/>
            <p:nvPr/>
          </p:nvSpPr>
          <p:spPr>
            <a:xfrm>
              <a:off x="4454833" y="4466341"/>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DBB7C4A-8E5D-1E2D-5C33-5883F8078EA1}"/>
                </a:ext>
              </a:extLst>
            </p:cNvPr>
            <p:cNvSpPr/>
            <p:nvPr/>
          </p:nvSpPr>
          <p:spPr>
            <a:xfrm>
              <a:off x="5383654" y="529142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F875D1B-3780-6194-9DA5-71B7B4692C02}"/>
                </a:ext>
              </a:extLst>
            </p:cNvPr>
            <p:cNvSpPr/>
            <p:nvPr/>
          </p:nvSpPr>
          <p:spPr>
            <a:xfrm>
              <a:off x="4619075" y="575769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B22CC0F-EABA-08DB-8351-CF539D8870FF}"/>
                </a:ext>
              </a:extLst>
            </p:cNvPr>
            <p:cNvSpPr/>
            <p:nvPr/>
          </p:nvSpPr>
          <p:spPr>
            <a:xfrm>
              <a:off x="4313696" y="5970576"/>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9130376-8FFB-1891-6FA0-534434198CB3}"/>
                </a:ext>
              </a:extLst>
            </p:cNvPr>
            <p:cNvSpPr/>
            <p:nvPr/>
          </p:nvSpPr>
          <p:spPr>
            <a:xfrm>
              <a:off x="5427475" y="581859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CE1D7FC-E6C7-E1B1-9050-5358F3E99065}"/>
                </a:ext>
              </a:extLst>
            </p:cNvPr>
            <p:cNvSpPr/>
            <p:nvPr/>
          </p:nvSpPr>
          <p:spPr>
            <a:xfrm>
              <a:off x="5703170" y="4753569"/>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48531E6-AA34-631D-52A2-16E16860AADC}"/>
                </a:ext>
              </a:extLst>
            </p:cNvPr>
            <p:cNvSpPr/>
            <p:nvPr/>
          </p:nvSpPr>
          <p:spPr>
            <a:xfrm>
              <a:off x="4906218" y="4579248"/>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D9E2DA9-B12F-AA6F-4010-449DF12CB420}"/>
                </a:ext>
              </a:extLst>
            </p:cNvPr>
            <p:cNvSpPr/>
            <p:nvPr/>
          </p:nvSpPr>
          <p:spPr>
            <a:xfrm>
              <a:off x="4324827" y="4930970"/>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569091-FE45-F74E-EA14-A03452C8F2C4}"/>
                </a:ext>
              </a:extLst>
            </p:cNvPr>
            <p:cNvSpPr/>
            <p:nvPr/>
          </p:nvSpPr>
          <p:spPr>
            <a:xfrm>
              <a:off x="5078173" y="5329099"/>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398F2BE-E0F7-4931-BC8E-F32D7024D4C9}"/>
                </a:ext>
              </a:extLst>
            </p:cNvPr>
            <p:cNvSpPr/>
            <p:nvPr/>
          </p:nvSpPr>
          <p:spPr>
            <a:xfrm>
              <a:off x="4388974" y="4841294"/>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10AD11A-F211-4AEF-4024-020EDA31A6BB}"/>
                </a:ext>
              </a:extLst>
            </p:cNvPr>
            <p:cNvSpPr/>
            <p:nvPr/>
          </p:nvSpPr>
          <p:spPr>
            <a:xfrm>
              <a:off x="4413747" y="5894235"/>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8513B5C-3742-6710-4F1C-D5748BDBA9DD}"/>
                </a:ext>
              </a:extLst>
            </p:cNvPr>
            <p:cNvSpPr/>
            <p:nvPr/>
          </p:nvSpPr>
          <p:spPr>
            <a:xfrm rot="6434577">
              <a:off x="4998992" y="5254876"/>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A5A8E29-7182-B887-7719-92348FAD6CFB}"/>
                </a:ext>
              </a:extLst>
            </p:cNvPr>
            <p:cNvSpPr/>
            <p:nvPr/>
          </p:nvSpPr>
          <p:spPr>
            <a:xfrm>
              <a:off x="5675493" y="5748094"/>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1B9B1B8F-1B3F-C8FC-EC79-18618528D000}"/>
                </a:ext>
              </a:extLst>
            </p:cNvPr>
            <p:cNvSpPr/>
            <p:nvPr/>
          </p:nvSpPr>
          <p:spPr>
            <a:xfrm>
              <a:off x="4879560" y="6038808"/>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6527ADE-407D-27EA-706E-0742DA821762}"/>
                </a:ext>
              </a:extLst>
            </p:cNvPr>
            <p:cNvSpPr/>
            <p:nvPr/>
          </p:nvSpPr>
          <p:spPr>
            <a:xfrm>
              <a:off x="5465504" y="5274875"/>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CD09BF2-1A60-950A-685F-2A8A5DAFCDFB}"/>
                </a:ext>
              </a:extLst>
            </p:cNvPr>
            <p:cNvSpPr/>
            <p:nvPr/>
          </p:nvSpPr>
          <p:spPr>
            <a:xfrm>
              <a:off x="5265807" y="5516300"/>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6D140936-2751-0D94-E3EF-92049A5B3F45}"/>
                </a:ext>
              </a:extLst>
            </p:cNvPr>
            <p:cNvSpPr/>
            <p:nvPr/>
          </p:nvSpPr>
          <p:spPr>
            <a:xfrm>
              <a:off x="4709799" y="5132057"/>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FE138B8-B42C-9B15-6191-188B67FF7DED}"/>
                </a:ext>
              </a:extLst>
            </p:cNvPr>
            <p:cNvSpPr/>
            <p:nvPr/>
          </p:nvSpPr>
          <p:spPr>
            <a:xfrm>
              <a:off x="4677890" y="5818745"/>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D367952-BA1B-A502-0F31-7E5F2483FAF8}"/>
                </a:ext>
              </a:extLst>
            </p:cNvPr>
            <p:cNvSpPr/>
            <p:nvPr/>
          </p:nvSpPr>
          <p:spPr>
            <a:xfrm>
              <a:off x="5744960" y="6097519"/>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C12AB8A-A22E-80E5-FB9B-1012E228E356}"/>
                </a:ext>
              </a:extLst>
            </p:cNvPr>
            <p:cNvSpPr/>
            <p:nvPr/>
          </p:nvSpPr>
          <p:spPr>
            <a:xfrm>
              <a:off x="5314035" y="474663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B6C725B-1AA3-CC31-1FF3-0308D888D45A}"/>
                </a:ext>
              </a:extLst>
            </p:cNvPr>
            <p:cNvSpPr/>
            <p:nvPr/>
          </p:nvSpPr>
          <p:spPr>
            <a:xfrm>
              <a:off x="5709430" y="540017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12AFBD58-9CF4-CF94-A22E-6C76E68C9031}"/>
                </a:ext>
              </a:extLst>
            </p:cNvPr>
            <p:cNvSpPr/>
            <p:nvPr/>
          </p:nvSpPr>
          <p:spPr>
            <a:xfrm>
              <a:off x="5568903" y="460759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434A602-5FC7-BF4F-01A5-75D06642FC40}"/>
                </a:ext>
              </a:extLst>
            </p:cNvPr>
            <p:cNvSpPr/>
            <p:nvPr/>
          </p:nvSpPr>
          <p:spPr>
            <a:xfrm>
              <a:off x="5150032" y="4455708"/>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5402D310-4F80-A7D4-802D-9123993C99FC}"/>
                </a:ext>
              </a:extLst>
            </p:cNvPr>
            <p:cNvSpPr/>
            <p:nvPr/>
          </p:nvSpPr>
          <p:spPr>
            <a:xfrm>
              <a:off x="5550260" y="4777900"/>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93A32D9-AD80-DE77-9D1F-EFC612FA3989}"/>
                </a:ext>
              </a:extLst>
            </p:cNvPr>
            <p:cNvSpPr/>
            <p:nvPr/>
          </p:nvSpPr>
          <p:spPr>
            <a:xfrm>
              <a:off x="4584773" y="602669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FED95F9-6760-C989-FA4B-7FBA936FF8E3}"/>
                </a:ext>
              </a:extLst>
            </p:cNvPr>
            <p:cNvSpPr/>
            <p:nvPr/>
          </p:nvSpPr>
          <p:spPr>
            <a:xfrm>
              <a:off x="5049585" y="561697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7C52279-6C16-3918-6C1F-C3151D71830E}"/>
                </a:ext>
              </a:extLst>
            </p:cNvPr>
            <p:cNvSpPr/>
            <p:nvPr/>
          </p:nvSpPr>
          <p:spPr>
            <a:xfrm>
              <a:off x="5310260" y="4548930"/>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9060288-D701-3873-EE58-7607AFE3A64D}"/>
                </a:ext>
              </a:extLst>
            </p:cNvPr>
            <p:cNvSpPr/>
            <p:nvPr/>
          </p:nvSpPr>
          <p:spPr>
            <a:xfrm>
              <a:off x="5011887" y="4969833"/>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0E8B7CD-2E3F-A962-F672-050A968FE97F}"/>
                </a:ext>
              </a:extLst>
            </p:cNvPr>
            <p:cNvSpPr/>
            <p:nvPr/>
          </p:nvSpPr>
          <p:spPr>
            <a:xfrm>
              <a:off x="5828901" y="555663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33E3C2C7-A7D2-7626-8506-D910E0E66100}"/>
                </a:ext>
              </a:extLst>
            </p:cNvPr>
            <p:cNvSpPr/>
            <p:nvPr/>
          </p:nvSpPr>
          <p:spPr>
            <a:xfrm>
              <a:off x="5251747" y="490200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3A0BADD-52E9-5DE2-C0EB-26AB0FC27FAF}"/>
                </a:ext>
              </a:extLst>
            </p:cNvPr>
            <p:cNvSpPr/>
            <p:nvPr/>
          </p:nvSpPr>
          <p:spPr>
            <a:xfrm>
              <a:off x="5910751" y="6011218"/>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5C5B2D1-CD00-6412-4D48-E8518A3D76DA}"/>
                </a:ext>
              </a:extLst>
            </p:cNvPr>
            <p:cNvSpPr/>
            <p:nvPr/>
          </p:nvSpPr>
          <p:spPr>
            <a:xfrm>
              <a:off x="4619075" y="575769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8EEB9CD-C3BF-93D5-5CF2-EFBD0756D6AE}"/>
                </a:ext>
              </a:extLst>
            </p:cNvPr>
            <p:cNvSpPr/>
            <p:nvPr/>
          </p:nvSpPr>
          <p:spPr>
            <a:xfrm>
              <a:off x="5251747" y="548103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42686E18-71D0-2CC3-1282-B2ED871E0E68}"/>
                </a:ext>
              </a:extLst>
            </p:cNvPr>
            <p:cNvSpPr/>
            <p:nvPr/>
          </p:nvSpPr>
          <p:spPr>
            <a:xfrm>
              <a:off x="4443292" y="6097648"/>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0C840DF8-312F-91A6-ED67-72AD9843B0F4}"/>
                </a:ext>
              </a:extLst>
            </p:cNvPr>
            <p:cNvSpPr/>
            <p:nvPr/>
          </p:nvSpPr>
          <p:spPr>
            <a:xfrm>
              <a:off x="4635503" y="4694117"/>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93F1197-A426-B476-5F87-FE50A1E80C18}"/>
                </a:ext>
              </a:extLst>
            </p:cNvPr>
            <p:cNvSpPr/>
            <p:nvPr/>
          </p:nvSpPr>
          <p:spPr>
            <a:xfrm>
              <a:off x="5101102" y="5985885"/>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381CB2D-6BB2-E141-7CCA-CD43727CD59D}"/>
                </a:ext>
              </a:extLst>
            </p:cNvPr>
            <p:cNvSpPr/>
            <p:nvPr/>
          </p:nvSpPr>
          <p:spPr>
            <a:xfrm>
              <a:off x="4889337" y="5604710"/>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DB1B4E5-498F-56A4-45B4-E5B460D42C3C}"/>
                </a:ext>
              </a:extLst>
            </p:cNvPr>
            <p:cNvSpPr/>
            <p:nvPr/>
          </p:nvSpPr>
          <p:spPr>
            <a:xfrm>
              <a:off x="4525940" y="5504246"/>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20A69BA5-D15E-C590-7FCA-D26EF6F0B8D2}"/>
                </a:ext>
              </a:extLst>
            </p:cNvPr>
            <p:cNvSpPr/>
            <p:nvPr/>
          </p:nvSpPr>
          <p:spPr>
            <a:xfrm>
              <a:off x="5713960" y="5777291"/>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2ED541CD-CBEE-2E26-543F-FA66E084B6EC}"/>
                </a:ext>
              </a:extLst>
            </p:cNvPr>
            <p:cNvSpPr/>
            <p:nvPr/>
          </p:nvSpPr>
          <p:spPr>
            <a:xfrm>
              <a:off x="4537057" y="4895631"/>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FE59FB-41F5-77B5-1E3F-9758301B424E}"/>
                </a:ext>
              </a:extLst>
            </p:cNvPr>
            <p:cNvSpPr/>
            <p:nvPr/>
          </p:nvSpPr>
          <p:spPr>
            <a:xfrm>
              <a:off x="4525142" y="4752934"/>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7BC1813E-72E6-24A5-BC45-E5EA6B58C816}"/>
                </a:ext>
              </a:extLst>
            </p:cNvPr>
            <p:cNvSpPr/>
            <p:nvPr/>
          </p:nvSpPr>
          <p:spPr>
            <a:xfrm>
              <a:off x="5447326" y="5553577"/>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9D7F81C9-3B02-9E22-286B-DD4FF1B43831}"/>
                </a:ext>
              </a:extLst>
            </p:cNvPr>
            <p:cNvSpPr/>
            <p:nvPr/>
          </p:nvSpPr>
          <p:spPr>
            <a:xfrm>
              <a:off x="4776034" y="5384566"/>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TextBox 164">
            <a:extLst>
              <a:ext uri="{FF2B5EF4-FFF2-40B4-BE49-F238E27FC236}">
                <a16:creationId xmlns:a16="http://schemas.microsoft.com/office/drawing/2014/main" id="{CD66C815-C8FB-7AA4-8AEC-3B273A7C5778}"/>
              </a:ext>
            </a:extLst>
          </p:cNvPr>
          <p:cNvSpPr txBox="1"/>
          <p:nvPr/>
        </p:nvSpPr>
        <p:spPr>
          <a:xfrm>
            <a:off x="6204247" y="5438602"/>
            <a:ext cx="214802" cy="492443"/>
          </a:xfrm>
          <a:prstGeom prst="rect">
            <a:avLst/>
          </a:prstGeom>
          <a:noFill/>
        </p:spPr>
        <p:txBody>
          <a:bodyPr wrap="none" lIns="0" tIns="0" rIns="0" bIns="0" rtlCol="0">
            <a:spAutoFit/>
          </a:bodyPr>
          <a:lstStyle/>
          <a:p>
            <a:r>
              <a:rPr lang="en-US" sz="3200" dirty="0">
                <a:latin typeface="Times New Roman" panose="02020603050405020304" pitchFamily="18" charset="0"/>
                <a:cs typeface="Times New Roman" panose="02020603050405020304" pitchFamily="18" charset="0"/>
              </a:rPr>
              <a:t>α</a:t>
            </a:r>
          </a:p>
        </p:txBody>
      </p:sp>
      <p:sp>
        <p:nvSpPr>
          <p:cNvPr id="166" name="TextBox 165">
            <a:extLst>
              <a:ext uri="{FF2B5EF4-FFF2-40B4-BE49-F238E27FC236}">
                <a16:creationId xmlns:a16="http://schemas.microsoft.com/office/drawing/2014/main" id="{4B8E8982-6C4D-6CEC-05D7-63FABFB250EC}"/>
              </a:ext>
            </a:extLst>
          </p:cNvPr>
          <p:cNvSpPr txBox="1"/>
          <p:nvPr/>
        </p:nvSpPr>
        <p:spPr>
          <a:xfrm>
            <a:off x="3085376" y="5491602"/>
            <a:ext cx="214802" cy="492443"/>
          </a:xfrm>
          <a:prstGeom prst="rect">
            <a:avLst/>
          </a:prstGeom>
          <a:noFill/>
        </p:spPr>
        <p:txBody>
          <a:bodyPr wrap="none" lIns="0" tIns="0" rIns="0" bIns="0" rtlCol="0">
            <a:spAutoFit/>
          </a:bodyPr>
          <a:lstStyle/>
          <a:p>
            <a:r>
              <a:rPr lang="en-US" sz="3200" dirty="0">
                <a:latin typeface="Times New Roman" panose="02020603050405020304" pitchFamily="18" charset="0"/>
                <a:cs typeface="Times New Roman" panose="02020603050405020304" pitchFamily="18" charset="0"/>
              </a:rPr>
              <a:t>α</a:t>
            </a:r>
          </a:p>
        </p:txBody>
      </p:sp>
      <p:sp>
        <p:nvSpPr>
          <p:cNvPr id="168" name="Rectangle 167">
            <a:extLst>
              <a:ext uri="{FF2B5EF4-FFF2-40B4-BE49-F238E27FC236}">
                <a16:creationId xmlns:a16="http://schemas.microsoft.com/office/drawing/2014/main" id="{CE5CA065-A6DE-FC56-EF63-B3C3BF6C6C12}"/>
              </a:ext>
            </a:extLst>
          </p:cNvPr>
          <p:cNvSpPr/>
          <p:nvPr/>
        </p:nvSpPr>
        <p:spPr>
          <a:xfrm>
            <a:off x="4506015" y="4351449"/>
            <a:ext cx="2008280" cy="1933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A666C6A6-86D4-5DE6-574B-58D4F7D259AE}"/>
              </a:ext>
            </a:extLst>
          </p:cNvPr>
          <p:cNvSpPr txBox="1"/>
          <p:nvPr/>
        </p:nvSpPr>
        <p:spPr>
          <a:xfrm>
            <a:off x="6653953" y="4926425"/>
            <a:ext cx="181140"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sp>
        <p:nvSpPr>
          <p:cNvPr id="170" name="Rectangle 169">
            <a:extLst>
              <a:ext uri="{FF2B5EF4-FFF2-40B4-BE49-F238E27FC236}">
                <a16:creationId xmlns:a16="http://schemas.microsoft.com/office/drawing/2014/main" id="{F87F29B1-7AF8-085A-9155-0385501CD14C}"/>
              </a:ext>
            </a:extLst>
          </p:cNvPr>
          <p:cNvSpPr/>
          <p:nvPr/>
        </p:nvSpPr>
        <p:spPr>
          <a:xfrm>
            <a:off x="1480638" y="4370057"/>
            <a:ext cx="2008280" cy="1933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a16="http://schemas.microsoft.com/office/drawing/2014/main" id="{129C95B0-FD41-6933-32FC-46C385A64F03}"/>
              </a:ext>
            </a:extLst>
          </p:cNvPr>
          <p:cNvSpPr txBox="1"/>
          <p:nvPr/>
        </p:nvSpPr>
        <p:spPr>
          <a:xfrm>
            <a:off x="3591780" y="4858202"/>
            <a:ext cx="181140"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grpSp>
        <p:nvGrpSpPr>
          <p:cNvPr id="172" name="Group 171">
            <a:extLst>
              <a:ext uri="{FF2B5EF4-FFF2-40B4-BE49-F238E27FC236}">
                <a16:creationId xmlns:a16="http://schemas.microsoft.com/office/drawing/2014/main" id="{21B33B16-76B9-AE37-4A73-F05A6E5820F0}"/>
              </a:ext>
            </a:extLst>
          </p:cNvPr>
          <p:cNvGrpSpPr/>
          <p:nvPr/>
        </p:nvGrpSpPr>
        <p:grpSpPr>
          <a:xfrm>
            <a:off x="7656719" y="4601022"/>
            <a:ext cx="3126206" cy="1096609"/>
            <a:chOff x="8332108" y="899160"/>
            <a:chExt cx="3288392" cy="1531620"/>
          </a:xfrm>
        </p:grpSpPr>
        <p:sp>
          <p:nvSpPr>
            <p:cNvPr id="173" name="Rectangle 172">
              <a:extLst>
                <a:ext uri="{FF2B5EF4-FFF2-40B4-BE49-F238E27FC236}">
                  <a16:creationId xmlns:a16="http://schemas.microsoft.com/office/drawing/2014/main" id="{6F629CE8-5B05-2849-012E-88F9FD1F9F2D}"/>
                </a:ext>
              </a:extLst>
            </p:cNvPr>
            <p:cNvSpPr/>
            <p:nvPr/>
          </p:nvSpPr>
          <p:spPr>
            <a:xfrm>
              <a:off x="8332108" y="899160"/>
              <a:ext cx="3288392" cy="153162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89121B42-9E30-8EEE-B833-CB2D40F5021C}"/>
                </a:ext>
              </a:extLst>
            </p:cNvPr>
            <p:cNvSpPr txBox="1"/>
            <p:nvPr/>
          </p:nvSpPr>
          <p:spPr>
            <a:xfrm>
              <a:off x="8488376" y="1035872"/>
              <a:ext cx="2932197" cy="923330"/>
            </a:xfrm>
            <a:prstGeom prst="rect">
              <a:avLst/>
            </a:prstGeom>
            <a:noFill/>
          </p:spPr>
          <p:txBody>
            <a:bodyPr wrap="square" rtlCol="0">
              <a:spAutoFit/>
            </a:bodyPr>
            <a:lstStyle/>
            <a:p>
              <a:r>
                <a:rPr lang="en-US" dirty="0"/>
                <a:t>The slope of SAR (beta diversity) reflects species spatial </a:t>
              </a:r>
              <a:r>
                <a:rPr lang="en-US" b="1" dirty="0"/>
                <a:t>aggregation</a:t>
              </a:r>
              <a:r>
                <a:rPr lang="en-US" dirty="0"/>
                <a:t>.</a:t>
              </a:r>
            </a:p>
          </p:txBody>
        </p:sp>
      </p:grpSp>
    </p:spTree>
    <p:extLst>
      <p:ext uri="{BB962C8B-B14F-4D97-AF65-F5344CB8AC3E}">
        <p14:creationId xmlns:p14="http://schemas.microsoft.com/office/powerpoint/2010/main" val="37518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22" name="TextBox 721">
            <a:extLst>
              <a:ext uri="{FF2B5EF4-FFF2-40B4-BE49-F238E27FC236}">
                <a16:creationId xmlns:a16="http://schemas.microsoft.com/office/drawing/2014/main" id="{7998F514-7466-2A22-5EB2-2E4AE85460AE}"/>
              </a:ext>
            </a:extLst>
          </p:cNvPr>
          <p:cNvSpPr txBox="1"/>
          <p:nvPr/>
        </p:nvSpPr>
        <p:spPr>
          <a:xfrm>
            <a:off x="284014" y="6125255"/>
            <a:ext cx="2545890" cy="338554"/>
          </a:xfrm>
          <a:prstGeom prst="rect">
            <a:avLst/>
          </a:prstGeom>
          <a:noFill/>
        </p:spPr>
        <p:txBody>
          <a:bodyPr wrap="none" rtlCol="0">
            <a:spAutoFit/>
          </a:bodyPr>
          <a:lstStyle/>
          <a:p>
            <a:r>
              <a:rPr lang="en-US" sz="1600" dirty="0"/>
              <a:t>Winter et al. (2009) </a:t>
            </a:r>
            <a:r>
              <a:rPr lang="en-US" sz="1600" i="1" dirty="0"/>
              <a:t>PNAS</a:t>
            </a:r>
          </a:p>
        </p:txBody>
      </p:sp>
      <p:cxnSp>
        <p:nvCxnSpPr>
          <p:cNvPr id="723" name="Straight Connector 722">
            <a:extLst>
              <a:ext uri="{FF2B5EF4-FFF2-40B4-BE49-F238E27FC236}">
                <a16:creationId xmlns:a16="http://schemas.microsoft.com/office/drawing/2014/main" id="{B2BE9941-9FFA-0796-EF59-403E66F29CEC}"/>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25" name="Picture 724">
            <a:extLst>
              <a:ext uri="{FF2B5EF4-FFF2-40B4-BE49-F238E27FC236}">
                <a16:creationId xmlns:a16="http://schemas.microsoft.com/office/drawing/2014/main" id="{AA80223A-A73F-70C3-3EE7-24BB8B7B0D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8832" y="979601"/>
            <a:ext cx="8232879" cy="1851690"/>
          </a:xfrm>
          <a:prstGeom prst="rect">
            <a:avLst/>
          </a:prstGeom>
        </p:spPr>
      </p:pic>
      <p:pic>
        <p:nvPicPr>
          <p:cNvPr id="727" name="Picture 726">
            <a:extLst>
              <a:ext uri="{FF2B5EF4-FFF2-40B4-BE49-F238E27FC236}">
                <a16:creationId xmlns:a16="http://schemas.microsoft.com/office/drawing/2014/main" id="{BD11AF42-9936-3E84-2FBE-99F6346C0F3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39093" y="3129856"/>
            <a:ext cx="6913655" cy="2622987"/>
          </a:xfrm>
          <a:prstGeom prst="rect">
            <a:avLst/>
          </a:prstGeom>
        </p:spPr>
      </p:pic>
      <p:sp>
        <p:nvSpPr>
          <p:cNvPr id="729" name="Title 728">
            <a:extLst>
              <a:ext uri="{FF2B5EF4-FFF2-40B4-BE49-F238E27FC236}">
                <a16:creationId xmlns:a16="http://schemas.microsoft.com/office/drawing/2014/main" id="{F50AAA8F-7A62-FA98-CEDD-4C390092F6D1}"/>
              </a:ext>
            </a:extLst>
          </p:cNvPr>
          <p:cNvSpPr>
            <a:spLocks noGrp="1"/>
          </p:cNvSpPr>
          <p:nvPr>
            <p:ph type="title"/>
          </p:nvPr>
        </p:nvSpPr>
        <p:spPr/>
        <p:txBody>
          <a:bodyPr/>
          <a:lstStyle/>
          <a:p>
            <a:endParaRPr lang="en-US"/>
          </a:p>
        </p:txBody>
      </p:sp>
      <p:sp>
        <p:nvSpPr>
          <p:cNvPr id="730" name="Title 1">
            <a:extLst>
              <a:ext uri="{FF2B5EF4-FFF2-40B4-BE49-F238E27FC236}">
                <a16:creationId xmlns:a16="http://schemas.microsoft.com/office/drawing/2014/main" id="{69CAB9BA-85AD-C0EE-CB16-335AB8E4F798}"/>
              </a:ext>
            </a:extLst>
          </p:cNvPr>
          <p:cNvSpPr txBox="1">
            <a:spLocks/>
          </p:cNvSpPr>
          <p:nvPr/>
        </p:nvSpPr>
        <p:spPr>
          <a:xfrm>
            <a:off x="0" y="-1"/>
            <a:ext cx="12192000" cy="681037"/>
          </a:xfrm>
          <a:prstGeom prst="rect">
            <a:avLst/>
          </a:prstGeom>
          <a:solidFill>
            <a:schemeClr val="bg1">
              <a:lumMod val="85000"/>
            </a:schemeClr>
          </a:solidFill>
        </p:spPr>
        <p:txBody>
          <a:bodyPr vert="horz" lIns="91440" tIns="45720" rIns="91440" bIns="45720" rtlCol="0" anchor="ctr">
            <a:normAutofit/>
          </a:bodyPr>
          <a:lstStyle>
            <a:lvl1pPr marL="274320"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a:t>Species </a:t>
            </a:r>
            <a:r>
              <a:rPr lang="en-US" b="1"/>
              <a:t>spreads</a:t>
            </a:r>
            <a:r>
              <a:rPr lang="en-US"/>
              <a:t>, </a:t>
            </a:r>
            <a:r>
              <a:rPr lang="en-US" b="1"/>
              <a:t>invasions, and extinctions </a:t>
            </a:r>
            <a:r>
              <a:rPr lang="en-US"/>
              <a:t>as the driving force of homogenization</a:t>
            </a:r>
            <a:endParaRPr lang="cs-CZ" dirty="0"/>
          </a:p>
        </p:txBody>
      </p:sp>
    </p:spTree>
    <p:extLst>
      <p:ext uri="{BB962C8B-B14F-4D97-AF65-F5344CB8AC3E}">
        <p14:creationId xmlns:p14="http://schemas.microsoft.com/office/powerpoint/2010/main" val="3465482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GB" dirty="0">
                <a:solidFill>
                  <a:schemeClr val="tx1"/>
                </a:solidFill>
              </a:rPr>
              <a:t>Most recent study: Biotic </a:t>
            </a:r>
            <a:r>
              <a:rPr lang="en-GB" b="1" dirty="0">
                <a:solidFill>
                  <a:schemeClr val="tx1"/>
                </a:solidFill>
              </a:rPr>
              <a:t>homogenization</a:t>
            </a:r>
            <a:r>
              <a:rPr lang="en-GB" dirty="0">
                <a:solidFill>
                  <a:schemeClr val="tx1"/>
                </a:solidFill>
              </a:rPr>
              <a:t> as common as </a:t>
            </a:r>
            <a:r>
              <a:rPr lang="en-GB" b="1" dirty="0">
                <a:solidFill>
                  <a:schemeClr val="tx1"/>
                </a:solidFill>
              </a:rPr>
              <a:t>differentiation</a:t>
            </a:r>
            <a:r>
              <a:rPr lang="en-GB" dirty="0">
                <a:solidFill>
                  <a:schemeClr val="tx1"/>
                </a:solidFill>
              </a:rPr>
              <a:t> (or slowing down)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20646089-B9C1-B7C2-F231-A8971983A6E4}"/>
              </a:ext>
            </a:extLst>
          </p:cNvPr>
          <p:cNvSpPr txBox="1"/>
          <p:nvPr/>
        </p:nvSpPr>
        <p:spPr>
          <a:xfrm>
            <a:off x="306994" y="5880261"/>
            <a:ext cx="9677834" cy="646331"/>
          </a:xfrm>
          <a:prstGeom prst="rect">
            <a:avLst/>
          </a:prstGeom>
          <a:noFill/>
        </p:spPr>
        <p:txBody>
          <a:bodyPr wrap="square" rtlCol="0">
            <a:spAutoFit/>
          </a:bodyPr>
          <a:lstStyle/>
          <a:p>
            <a:r>
              <a:rPr lang="en-GB" dirty="0" err="1"/>
              <a:t>Blowes</a:t>
            </a:r>
            <a:r>
              <a:rPr lang="en-GB" dirty="0"/>
              <a:t> et al. (2023) </a:t>
            </a:r>
            <a:r>
              <a:rPr lang="en-GB" i="1" dirty="0" err="1"/>
              <a:t>BioArXiv</a:t>
            </a:r>
            <a:endParaRPr lang="en-GB" i="1" dirty="0"/>
          </a:p>
          <a:p>
            <a:r>
              <a:rPr lang="en-GB" dirty="0" err="1"/>
              <a:t>Carvalhiero</a:t>
            </a:r>
            <a:r>
              <a:rPr lang="en-GB" dirty="0"/>
              <a:t>, </a:t>
            </a:r>
            <a:r>
              <a:rPr lang="en-GB" dirty="0" err="1"/>
              <a:t>Kunin</a:t>
            </a:r>
            <a:r>
              <a:rPr lang="en-GB" dirty="0"/>
              <a:t>, Keil et al. (2013) </a:t>
            </a:r>
            <a:r>
              <a:rPr lang="en-GB" i="1" dirty="0"/>
              <a:t>Ecology Letters</a:t>
            </a:r>
            <a:endParaRPr lang="cs-CZ" i="1" dirty="0"/>
          </a:p>
        </p:txBody>
      </p:sp>
      <p:cxnSp>
        <p:nvCxnSpPr>
          <p:cNvPr id="9" name="Straight Connector 8">
            <a:extLst>
              <a:ext uri="{FF2B5EF4-FFF2-40B4-BE49-F238E27FC236}">
                <a16:creationId xmlns:a16="http://schemas.microsoft.com/office/drawing/2014/main" id="{129A9781-4E8F-A054-08F7-F77F8153E033}"/>
              </a:ext>
            </a:extLst>
          </p:cNvPr>
          <p:cNvCxnSpPr>
            <a:cxnSpLocks/>
          </p:cNvCxnSpPr>
          <p:nvPr/>
        </p:nvCxnSpPr>
        <p:spPr>
          <a:xfrm>
            <a:off x="360214" y="585998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7047A3E-0D79-3C42-F729-50690B051F93}"/>
              </a:ext>
            </a:extLst>
          </p:cNvPr>
          <p:cNvGrpSpPr/>
          <p:nvPr/>
        </p:nvGrpSpPr>
        <p:grpSpPr>
          <a:xfrm>
            <a:off x="1312510" y="705374"/>
            <a:ext cx="6116990" cy="4810411"/>
            <a:chOff x="1293460" y="933974"/>
            <a:chExt cx="6116990" cy="4810411"/>
          </a:xfrm>
        </p:grpSpPr>
        <p:pic>
          <p:nvPicPr>
            <p:cNvPr id="13" name="Picture 12">
              <a:extLst>
                <a:ext uri="{FF2B5EF4-FFF2-40B4-BE49-F238E27FC236}">
                  <a16:creationId xmlns:a16="http://schemas.microsoft.com/office/drawing/2014/main" id="{546DA6DE-93FD-8AA3-673C-4F8EB065BE6C}"/>
                </a:ext>
              </a:extLst>
            </p:cNvPr>
            <p:cNvPicPr>
              <a:picLocks noChangeAspect="1"/>
            </p:cNvPicPr>
            <p:nvPr/>
          </p:nvPicPr>
          <p:blipFill rotWithShape="1">
            <a:blip r:embed="rId3">
              <a:extLst>
                <a:ext uri="{28A0092B-C50C-407E-A947-70E740481C1C}">
                  <a14:useLocalDpi xmlns:a14="http://schemas.microsoft.com/office/drawing/2010/main" val="0"/>
                </a:ext>
              </a:extLst>
            </a:blip>
            <a:srcRect r="34498"/>
            <a:stretch/>
          </p:blipFill>
          <p:spPr>
            <a:xfrm>
              <a:off x="1409700" y="933974"/>
              <a:ext cx="6000750" cy="4691399"/>
            </a:xfrm>
            <a:prstGeom prst="rect">
              <a:avLst/>
            </a:prstGeom>
          </p:spPr>
        </p:pic>
        <p:sp>
          <p:nvSpPr>
            <p:cNvPr id="6" name="Rectangle 5">
              <a:extLst>
                <a:ext uri="{FF2B5EF4-FFF2-40B4-BE49-F238E27FC236}">
                  <a16:creationId xmlns:a16="http://schemas.microsoft.com/office/drawing/2014/main" id="{8DF1C6BF-9D16-18A6-C372-D403782D870A}"/>
                </a:ext>
              </a:extLst>
            </p:cNvPr>
            <p:cNvSpPr/>
            <p:nvPr/>
          </p:nvSpPr>
          <p:spPr>
            <a:xfrm rot="16200000">
              <a:off x="-35276" y="3255638"/>
              <a:ext cx="3004196" cy="346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Regional diversity change</a:t>
              </a:r>
            </a:p>
          </p:txBody>
        </p:sp>
        <p:sp>
          <p:nvSpPr>
            <p:cNvPr id="7" name="Rectangle 6">
              <a:extLst>
                <a:ext uri="{FF2B5EF4-FFF2-40B4-BE49-F238E27FC236}">
                  <a16:creationId xmlns:a16="http://schemas.microsoft.com/office/drawing/2014/main" id="{DA6DD311-A4CF-73E2-8058-1135375A390F}"/>
                </a:ext>
              </a:extLst>
            </p:cNvPr>
            <p:cNvSpPr/>
            <p:nvPr/>
          </p:nvSpPr>
          <p:spPr>
            <a:xfrm>
              <a:off x="2660299" y="5397662"/>
              <a:ext cx="3004196" cy="346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diversity change</a:t>
              </a:r>
            </a:p>
          </p:txBody>
        </p:sp>
      </p:grpSp>
    </p:spTree>
    <p:extLst>
      <p:ext uri="{BB962C8B-B14F-4D97-AF65-F5344CB8AC3E}">
        <p14:creationId xmlns:p14="http://schemas.microsoft.com/office/powerpoint/2010/main" val="55636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Global deforestation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descr="Chart&#10;&#10;Description automatically generated">
            <a:extLst>
              <a:ext uri="{FF2B5EF4-FFF2-40B4-BE49-F238E27FC236}">
                <a16:creationId xmlns:a16="http://schemas.microsoft.com/office/drawing/2014/main" id="{A576D4BD-2058-2E5F-B0BB-D36086BEEF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765255"/>
            <a:ext cx="9253904" cy="5728607"/>
          </a:xfrm>
          <a:prstGeom prst="rect">
            <a:avLst/>
          </a:prstGeom>
        </p:spPr>
      </p:pic>
    </p:spTree>
    <p:extLst>
      <p:ext uri="{BB962C8B-B14F-4D97-AF65-F5344CB8AC3E}">
        <p14:creationId xmlns:p14="http://schemas.microsoft.com/office/powerpoint/2010/main" val="2534577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Summary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14269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big picture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61</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8" name="TextBox 7">
            <a:extLst>
              <a:ext uri="{FF2B5EF4-FFF2-40B4-BE49-F238E27FC236}">
                <a16:creationId xmlns:a16="http://schemas.microsoft.com/office/drawing/2014/main" id="{19848911-EB48-36B6-E336-256A1FE920F8}"/>
              </a:ext>
            </a:extLst>
          </p:cNvPr>
          <p:cNvSpPr txBox="1"/>
          <p:nvPr/>
        </p:nvSpPr>
        <p:spPr>
          <a:xfrm>
            <a:off x="1295400" y="771525"/>
            <a:ext cx="9820275" cy="5380960"/>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dirty="0"/>
              <a:t>We know that with growing human population, the pressure on nature increases.</a:t>
            </a:r>
          </a:p>
          <a:p>
            <a:pPr marL="285750" indent="-285750">
              <a:lnSpc>
                <a:spcPct val="150000"/>
              </a:lnSpc>
              <a:spcAft>
                <a:spcPts val="1200"/>
              </a:spcAft>
              <a:buFont typeface="Arial" panose="020B0604020202020204" pitchFamily="34" charset="0"/>
              <a:buChar char="•"/>
            </a:pPr>
            <a:r>
              <a:rPr lang="en-US" dirty="0"/>
              <a:t>Climate changes, land use changes, populations and ecosystems are exploited</a:t>
            </a:r>
          </a:p>
          <a:p>
            <a:pPr marL="285750" indent="-285750">
              <a:lnSpc>
                <a:spcPct val="150000"/>
              </a:lnSpc>
              <a:spcAft>
                <a:spcPts val="1200"/>
              </a:spcAft>
              <a:buFont typeface="Arial" panose="020B0604020202020204" pitchFamily="34" charset="0"/>
              <a:buChar char="•"/>
            </a:pPr>
            <a:r>
              <a:rPr lang="en-US" dirty="0"/>
              <a:t>Yet the empirical data tell a nuanced and </a:t>
            </a:r>
            <a:r>
              <a:rPr lang="en-US" b="1" dirty="0"/>
              <a:t>complex story</a:t>
            </a:r>
            <a:r>
              <a:rPr lang="en-US" dirty="0"/>
              <a:t>. Population abundances and species richness show variable temporal trends, there is a lot of local context, and although more areas deteriorate, other areas improve, or the good/bad of the trend cannot be clearly identified</a:t>
            </a:r>
          </a:p>
          <a:p>
            <a:pPr marL="285750" indent="-285750">
              <a:lnSpc>
                <a:spcPct val="150000"/>
              </a:lnSpc>
              <a:spcAft>
                <a:spcPts val="1200"/>
              </a:spcAft>
              <a:buFont typeface="Arial" panose="020B0604020202020204" pitchFamily="34" charset="0"/>
              <a:buChar char="•"/>
            </a:pPr>
            <a:r>
              <a:rPr lang="en-US" dirty="0"/>
              <a:t>Also, composition changes considerably, irrespectively to diversity changes, and there is both </a:t>
            </a:r>
            <a:r>
              <a:rPr lang="en-US" b="1" dirty="0" err="1"/>
              <a:t>homogeneization</a:t>
            </a:r>
            <a:r>
              <a:rPr lang="en-US" dirty="0"/>
              <a:t> and </a:t>
            </a:r>
            <a:r>
              <a:rPr lang="en-US" b="1" dirty="0"/>
              <a:t>differentiation</a:t>
            </a:r>
          </a:p>
          <a:p>
            <a:pPr marL="285750" indent="-285750">
              <a:lnSpc>
                <a:spcPct val="150000"/>
              </a:lnSpc>
              <a:spcAft>
                <a:spcPts val="1200"/>
              </a:spcAft>
              <a:buFont typeface="Arial" panose="020B0604020202020204" pitchFamily="34" charset="0"/>
              <a:buChar char="•"/>
            </a:pPr>
            <a:r>
              <a:rPr lang="en-US" dirty="0"/>
              <a:t>How is that possible?</a:t>
            </a:r>
          </a:p>
          <a:p>
            <a:pPr marL="285750" indent="-285750">
              <a:lnSpc>
                <a:spcPct val="150000"/>
              </a:lnSpc>
              <a:spcAft>
                <a:spcPts val="1200"/>
              </a:spcAft>
              <a:buFont typeface="Arial" panose="020B0604020202020204" pitchFamily="34" charset="0"/>
              <a:buChar char="•"/>
            </a:pPr>
            <a:r>
              <a:rPr lang="en-US" dirty="0"/>
              <a:t>Likely due to complex nature of the drivers, but also the data are geographically, taxonomically, and environmentally biased.</a:t>
            </a:r>
          </a:p>
        </p:txBody>
      </p:sp>
    </p:spTree>
    <p:extLst>
      <p:ext uri="{BB962C8B-B14F-4D97-AF65-F5344CB8AC3E}">
        <p14:creationId xmlns:p14="http://schemas.microsoft.com/office/powerpoint/2010/main" val="414223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Global land use change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descr="Chart&#10;&#10;Description automatically generated">
            <a:extLst>
              <a:ext uri="{FF2B5EF4-FFF2-40B4-BE49-F238E27FC236}">
                <a16:creationId xmlns:a16="http://schemas.microsoft.com/office/drawing/2014/main" id="{6B9294F1-9990-B9D9-8C56-397E480BCA2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48410" y="853440"/>
            <a:ext cx="7875270" cy="5559014"/>
          </a:xfrm>
          <a:prstGeom prst="rect">
            <a:avLst/>
          </a:prstGeom>
        </p:spPr>
      </p:pic>
    </p:spTree>
    <p:extLst>
      <p:ext uri="{BB962C8B-B14F-4D97-AF65-F5344CB8AC3E}">
        <p14:creationId xmlns:p14="http://schemas.microsoft.com/office/powerpoint/2010/main" val="34332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Effect of land use on species richness and abundance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22" name="TextBox 721">
            <a:extLst>
              <a:ext uri="{FF2B5EF4-FFF2-40B4-BE49-F238E27FC236}">
                <a16:creationId xmlns:a16="http://schemas.microsoft.com/office/drawing/2014/main" id="{7998F514-7466-2A22-5EB2-2E4AE85460AE}"/>
              </a:ext>
            </a:extLst>
          </p:cNvPr>
          <p:cNvSpPr txBox="1"/>
          <p:nvPr/>
        </p:nvSpPr>
        <p:spPr>
          <a:xfrm>
            <a:off x="284014" y="6125255"/>
            <a:ext cx="2807179" cy="338554"/>
          </a:xfrm>
          <a:prstGeom prst="rect">
            <a:avLst/>
          </a:prstGeom>
          <a:noFill/>
        </p:spPr>
        <p:txBody>
          <a:bodyPr wrap="none" rtlCol="0">
            <a:spAutoFit/>
          </a:bodyPr>
          <a:lstStyle/>
          <a:p>
            <a:r>
              <a:rPr lang="en-US" sz="1600" dirty="0"/>
              <a:t>Newbold et al. (2015) </a:t>
            </a:r>
            <a:r>
              <a:rPr lang="en-US" sz="1600" i="1" dirty="0"/>
              <a:t>Nature</a:t>
            </a:r>
          </a:p>
        </p:txBody>
      </p:sp>
      <p:cxnSp>
        <p:nvCxnSpPr>
          <p:cNvPr id="723" name="Straight Connector 722">
            <a:extLst>
              <a:ext uri="{FF2B5EF4-FFF2-40B4-BE49-F238E27FC236}">
                <a16:creationId xmlns:a16="http://schemas.microsoft.com/office/drawing/2014/main" id="{B2BE9941-9FFA-0796-EF59-403E66F29CEC}"/>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7C728E3-71F5-A155-76CA-D1F3FD0116A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8332" y="722396"/>
            <a:ext cx="4120287" cy="5300518"/>
          </a:xfrm>
          <a:prstGeom prst="rect">
            <a:avLst/>
          </a:prstGeom>
        </p:spPr>
      </p:pic>
      <p:pic>
        <p:nvPicPr>
          <p:cNvPr id="7" name="Picture 6">
            <a:extLst>
              <a:ext uri="{FF2B5EF4-FFF2-40B4-BE49-F238E27FC236}">
                <a16:creationId xmlns:a16="http://schemas.microsoft.com/office/drawing/2014/main" id="{9ED2CC38-CB0A-C9A4-CEA2-D60DAF2EA5A2}"/>
              </a:ext>
            </a:extLst>
          </p:cNvPr>
          <p:cNvPicPr>
            <a:picLocks noChangeAspect="1"/>
          </p:cNvPicPr>
          <p:nvPr/>
        </p:nvPicPr>
        <p:blipFill>
          <a:blip r:embed="rId4"/>
          <a:stretch>
            <a:fillRect/>
          </a:stretch>
        </p:blipFill>
        <p:spPr>
          <a:xfrm>
            <a:off x="5914962" y="3086100"/>
            <a:ext cx="5269059" cy="2936814"/>
          </a:xfrm>
          <a:prstGeom prst="rect">
            <a:avLst/>
          </a:prstGeom>
        </p:spPr>
      </p:pic>
      <p:sp>
        <p:nvSpPr>
          <p:cNvPr id="3" name="TextBox 2">
            <a:extLst>
              <a:ext uri="{FF2B5EF4-FFF2-40B4-BE49-F238E27FC236}">
                <a16:creationId xmlns:a16="http://schemas.microsoft.com/office/drawing/2014/main" id="{BC258FBE-8E62-2E31-9564-BA54BA9E5FDB}"/>
              </a:ext>
            </a:extLst>
          </p:cNvPr>
          <p:cNvSpPr txBox="1"/>
          <p:nvPr/>
        </p:nvSpPr>
        <p:spPr>
          <a:xfrm>
            <a:off x="5914962" y="1423521"/>
            <a:ext cx="5687758" cy="923330"/>
          </a:xfrm>
          <a:prstGeom prst="rect">
            <a:avLst/>
          </a:prstGeom>
          <a:noFill/>
        </p:spPr>
        <p:txBody>
          <a:bodyPr wrap="square" rtlCol="0">
            <a:spAutoFit/>
          </a:bodyPr>
          <a:lstStyle/>
          <a:p>
            <a:r>
              <a:rPr lang="en-US" dirty="0"/>
              <a:t>Overall, land use intensity, agriculture, and urbanization decrease biodiversity, compared to adjacent natural areas or habitats.</a:t>
            </a:r>
          </a:p>
        </p:txBody>
      </p:sp>
    </p:spTree>
    <p:extLst>
      <p:ext uri="{BB962C8B-B14F-4D97-AF65-F5344CB8AC3E}">
        <p14:creationId xmlns:p14="http://schemas.microsoft.com/office/powerpoint/2010/main" val="4195838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Given all the human-made pressures,</a:t>
            </a:r>
            <a:r>
              <a:rPr lang="en-US" dirty="0">
                <a:solidFill>
                  <a:schemeClr val="tx1"/>
                </a:solidFill>
              </a:rPr>
              <a:t> are we in the midst of a </a:t>
            </a:r>
            <a:r>
              <a:rPr lang="en-US" b="1" dirty="0">
                <a:solidFill>
                  <a:schemeClr val="tx1"/>
                </a:solidFill>
              </a:rPr>
              <a:t>biodiversity crisis</a:t>
            </a:r>
            <a:r>
              <a:rPr lang="en-US" dirty="0">
                <a:solidFill>
                  <a:schemeClr val="tx1"/>
                </a:solidFill>
              </a:rPr>
              <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IPBES (2019).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Schiper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(2008)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Pereira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Barnosky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Pimm et al. (2014)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Cowie et al. (2022)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Biological Reviews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p:txBody>
      </p:sp>
      <p:pic>
        <p:nvPicPr>
          <p:cNvPr id="12" name="Picture 11">
            <a:extLst>
              <a:ext uri="{FF2B5EF4-FFF2-40B4-BE49-F238E27FC236}">
                <a16:creationId xmlns:a16="http://schemas.microsoft.com/office/drawing/2014/main" id="{9A51F029-34F7-419F-8F3B-61F1C6D7C8A5}"/>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1380744" y="899330"/>
            <a:ext cx="3157920" cy="4735440"/>
          </a:xfrm>
          <a:prstGeom prst="rect">
            <a:avLst/>
          </a:prstGeom>
          <a:noFill/>
          <a:ln>
            <a:noFill/>
          </a:ln>
        </p:spPr>
      </p:pic>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3" name="Picture 2" descr="Inheritors of the Earth: How Nature Is Thriving in an Age of Extinction by  Chris D. Thomas">
            <a:extLst>
              <a:ext uri="{FF2B5EF4-FFF2-40B4-BE49-F238E27FC236}">
                <a16:creationId xmlns:a16="http://schemas.microsoft.com/office/drawing/2014/main" id="{1AE3560E-88B1-4C90-7256-F6292B03DDD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91171" y="899330"/>
            <a:ext cx="3120406" cy="473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79479"/>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12468</TotalTime>
  <Words>2318</Words>
  <Application>Microsoft Office PowerPoint</Application>
  <PresentationFormat>Widescreen</PresentationFormat>
  <Paragraphs>379</Paragraphs>
  <Slides>62</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Cambria Math</vt:lpstr>
      <vt:lpstr>ElsevierGulliver</vt:lpstr>
      <vt:lpstr>Roboto</vt:lpstr>
      <vt:lpstr>Roboto</vt:lpstr>
      <vt:lpstr>Times New Roman</vt:lpstr>
      <vt:lpstr>Office Theme</vt:lpstr>
      <vt:lpstr>Temporal change of biodiversity in the Anthropocene</vt:lpstr>
      <vt:lpstr>Human population trend and the Anthropocene (a.k.a. the “Age of Humans”)</vt:lpstr>
      <vt:lpstr>Humans have been changing climate</vt:lpstr>
      <vt:lpstr>Humans dramatically affect land use</vt:lpstr>
      <vt:lpstr>Maps of forest change at 30 m resolution</vt:lpstr>
      <vt:lpstr>Global deforestation</vt:lpstr>
      <vt:lpstr>Global land use change</vt:lpstr>
      <vt:lpstr>Effect of land use on species richness and abundance</vt:lpstr>
      <vt:lpstr>Given all the human-made pressures, are we in the midst of a biodiversity crisis? </vt:lpstr>
      <vt:lpstr>Main review reports</vt:lpstr>
      <vt:lpstr>Millenium Ecosystem Assessment (2001-2005)</vt:lpstr>
      <vt:lpstr>Global IPBES assessment (2010-present)</vt:lpstr>
      <vt:lpstr>Example graphics from IPBES report: Global species loss</vt:lpstr>
      <vt:lpstr>Example graphics from IPBES report: Overall trends in simple accessible summary</vt:lpstr>
      <vt:lpstr>Population changes</vt:lpstr>
      <vt:lpstr>Living Planet Report 2022 – attempt to summarize populations trends</vt:lpstr>
      <vt:lpstr>Living Planet Index (LPI) – summarizing all trends in a single average metric</vt:lpstr>
      <vt:lpstr>Living Planet Index (LPI) – decomposing the metric by continents</vt:lpstr>
      <vt:lpstr>Living Planet Index (LPI) – decomposing the trends by major vertebrate taxa</vt:lpstr>
      <vt:lpstr>LPI is also mathematically flawed</vt:lpstr>
      <vt:lpstr>But there has been a lively debate in Nature on the relevance of LPI</vt:lpstr>
      <vt:lpstr>Leung et al. (2020) argue that the LPI decline is driven by less than 3% of populations</vt:lpstr>
      <vt:lpstr>The complex geography of population trends</vt:lpstr>
      <vt:lpstr>Bird population declines in the United States</vt:lpstr>
      <vt:lpstr>Bird population changes in Europe</vt:lpstr>
      <vt:lpstr>An illustrative story of Czech birds</vt:lpstr>
      <vt:lpstr>Insect armagedon</vt:lpstr>
      <vt:lpstr>The paper that started it all …</vt:lpstr>
      <vt:lpstr>… and the reaction in media</vt:lpstr>
      <vt:lpstr>Malaise traps in 63 nature protection areas in Germany </vt:lpstr>
      <vt:lpstr>Roel van Klink’s response: Analysis of1676 sites globally</vt:lpstr>
      <vt:lpstr>Roel van Klink’s response: Analysis of1676 sites globally</vt:lpstr>
      <vt:lpstr>Species richness change</vt:lpstr>
      <vt:lpstr>No net decline of species richness in local plant communities</vt:lpstr>
      <vt:lpstr>No net decline of species richness in local plant communities</vt:lpstr>
      <vt:lpstr>No net decline of species richness in local plant communities</vt:lpstr>
      <vt:lpstr>No net decline of species richness in local communities</vt:lpstr>
      <vt:lpstr>No net decline of species richness in local communities</vt:lpstr>
      <vt:lpstr>No net decline of species richness in local communities</vt:lpstr>
      <vt:lpstr>Why no change of local richness, if we think that things should be going bad?</vt:lpstr>
      <vt:lpstr>Sampling problem – Spatial gaps and biases in biodiversity data</vt:lpstr>
      <vt:lpstr>Temporal bias</vt:lpstr>
      <vt:lpstr>Why no change of local richness, if we think that things should be going bad?</vt:lpstr>
      <vt:lpstr>Extinction debt</vt:lpstr>
      <vt:lpstr>Scale problem - Biodiversity change is grain dependent</vt:lpstr>
      <vt:lpstr>Scale problem - Biodiversity change is grain dependent</vt:lpstr>
      <vt:lpstr>Scale problem - Biodiversity change is grain dependent</vt:lpstr>
      <vt:lpstr>Scale problem - Biodiversity change is grain dependent</vt:lpstr>
      <vt:lpstr>Scale problem - Biodiversity change is grain dependent</vt:lpstr>
      <vt:lpstr>Change of species composition</vt:lpstr>
      <vt:lpstr>Pairwise similarity between sites</vt:lpstr>
      <vt:lpstr>Pairwise similarity between sites</vt:lpstr>
      <vt:lpstr>Even if richness is stable, composition changes</vt:lpstr>
      <vt:lpstr>Biotic homogenization vs differentiation</vt:lpstr>
      <vt:lpstr>Species spreads, invasions, and extinctions as the driving force of homogenization</vt:lpstr>
      <vt:lpstr>Species spreads, invasions, and extinctions as the driving force of homogenization</vt:lpstr>
      <vt:lpstr>We can measure homogeneization vs differentiation using beta, alpha, and gamma</vt:lpstr>
      <vt:lpstr>PowerPoint Presentation</vt:lpstr>
      <vt:lpstr>Most recent study: Biotic homogenization as common as differentiation (or slowing down)</vt:lpstr>
      <vt:lpstr>Summary</vt:lpstr>
      <vt:lpstr>The big picture</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1090</cp:revision>
  <cp:lastPrinted>2022-01-20T14:55:36Z</cp:lastPrinted>
  <dcterms:created xsi:type="dcterms:W3CDTF">2021-11-22T08:31:33Z</dcterms:created>
  <dcterms:modified xsi:type="dcterms:W3CDTF">2024-12-15T14:55:22Z</dcterms:modified>
</cp:coreProperties>
</file>